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6" r:id="rId3"/>
    <p:sldId id="267" r:id="rId4"/>
    <p:sldId id="265" r:id="rId5"/>
    <p:sldId id="257" r:id="rId6"/>
    <p:sldId id="258" r:id="rId7"/>
    <p:sldId id="268" r:id="rId8"/>
    <p:sldId id="270" r:id="rId9"/>
    <p:sldId id="272" r:id="rId10"/>
    <p:sldId id="281" r:id="rId11"/>
    <p:sldId id="280" r:id="rId12"/>
    <p:sldId id="271" r:id="rId13"/>
    <p:sldId id="273" r:id="rId14"/>
    <p:sldId id="274" r:id="rId15"/>
    <p:sldId id="278" r:id="rId16"/>
    <p:sldId id="279" r:id="rId17"/>
    <p:sldId id="283" r:id="rId18"/>
    <p:sldId id="284" r:id="rId19"/>
    <p:sldId id="289" r:id="rId20"/>
    <p:sldId id="310" r:id="rId21"/>
    <p:sldId id="308" r:id="rId22"/>
    <p:sldId id="286" r:id="rId23"/>
    <p:sldId id="309" r:id="rId24"/>
    <p:sldId id="291" r:id="rId25"/>
    <p:sldId id="302" r:id="rId26"/>
    <p:sldId id="292" r:id="rId27"/>
    <p:sldId id="295" r:id="rId28"/>
    <p:sldId id="293" r:id="rId29"/>
    <p:sldId id="294" r:id="rId30"/>
    <p:sldId id="299" r:id="rId31"/>
    <p:sldId id="297" r:id="rId32"/>
    <p:sldId id="298" r:id="rId33"/>
    <p:sldId id="300" r:id="rId34"/>
    <p:sldId id="357" r:id="rId35"/>
    <p:sldId id="301" r:id="rId36"/>
    <p:sldId id="311" r:id="rId37"/>
    <p:sldId id="285" r:id="rId38"/>
    <p:sldId id="287" r:id="rId39"/>
    <p:sldId id="288" r:id="rId40"/>
    <p:sldId id="260" r:id="rId41"/>
    <p:sldId id="290" r:id="rId42"/>
    <p:sldId id="305" r:id="rId43"/>
    <p:sldId id="303" r:id="rId44"/>
    <p:sldId id="304" r:id="rId45"/>
    <p:sldId id="346" r:id="rId46"/>
    <p:sldId id="349" r:id="rId47"/>
    <p:sldId id="350" r:id="rId48"/>
    <p:sldId id="353" r:id="rId49"/>
    <p:sldId id="351" r:id="rId50"/>
    <p:sldId id="352" r:id="rId51"/>
    <p:sldId id="307" r:id="rId52"/>
    <p:sldId id="306" r:id="rId53"/>
    <p:sldId id="314" r:id="rId54"/>
    <p:sldId id="317" r:id="rId55"/>
    <p:sldId id="313" r:id="rId56"/>
    <p:sldId id="321" r:id="rId57"/>
    <p:sldId id="316" r:id="rId58"/>
    <p:sldId id="318" r:id="rId59"/>
    <p:sldId id="319" r:id="rId60"/>
    <p:sldId id="323" r:id="rId61"/>
    <p:sldId id="324" r:id="rId62"/>
    <p:sldId id="325" r:id="rId63"/>
    <p:sldId id="326" r:id="rId64"/>
    <p:sldId id="327" r:id="rId65"/>
    <p:sldId id="328" r:id="rId66"/>
    <p:sldId id="331" r:id="rId67"/>
    <p:sldId id="330" r:id="rId68"/>
    <p:sldId id="329" r:id="rId69"/>
    <p:sldId id="332" r:id="rId70"/>
    <p:sldId id="333" r:id="rId71"/>
    <p:sldId id="334" r:id="rId72"/>
    <p:sldId id="335" r:id="rId73"/>
    <p:sldId id="338" r:id="rId74"/>
    <p:sldId id="336" r:id="rId75"/>
    <p:sldId id="337" r:id="rId76"/>
    <p:sldId id="347" r:id="rId77"/>
    <p:sldId id="264" r:id="rId78"/>
    <p:sldId id="312" r:id="rId79"/>
    <p:sldId id="339" r:id="rId80"/>
    <p:sldId id="348" r:id="rId81"/>
    <p:sldId id="262" r:id="rId82"/>
    <p:sldId id="342" r:id="rId83"/>
    <p:sldId id="343" r:id="rId84"/>
    <p:sldId id="261" r:id="rId85"/>
    <p:sldId id="340" r:id="rId86"/>
    <p:sldId id="355" r:id="rId87"/>
    <p:sldId id="341" r:id="rId88"/>
    <p:sldId id="356" r:id="rId89"/>
    <p:sldId id="344" r:id="rId90"/>
    <p:sldId id="345"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2B9D2562-2860-41CE-AEC6-A4610350FD74}" type="datetimeFigureOut">
              <a:rPr lang="en-GB" smtClean="0"/>
              <a:t>04/03/2025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51EEC3B-7E64-4EC1-B80E-46F77619AA2B}" type="slidenum">
              <a:rPr lang="en-GB" smtClean="0"/>
              <a:t>‹#›</a:t>
            </a:fld>
            <a:endParaRPr lang="en-GB"/>
          </a:p>
        </p:txBody>
      </p:sp>
    </p:spTree>
    <p:extLst>
      <p:ext uri="{BB962C8B-B14F-4D97-AF65-F5344CB8AC3E}">
        <p14:creationId xmlns:p14="http://schemas.microsoft.com/office/powerpoint/2010/main" val="664280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B9D2562-2860-41CE-AEC6-A4610350FD74}" type="datetimeFigureOut">
              <a:rPr lang="en-GB" smtClean="0"/>
              <a:t>04/03/2025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51EEC3B-7E64-4EC1-B80E-46F77619AA2B}" type="slidenum">
              <a:rPr lang="en-GB" smtClean="0"/>
              <a:t>‹#›</a:t>
            </a:fld>
            <a:endParaRPr lang="en-GB"/>
          </a:p>
        </p:txBody>
      </p:sp>
    </p:spTree>
    <p:extLst>
      <p:ext uri="{BB962C8B-B14F-4D97-AF65-F5344CB8AC3E}">
        <p14:creationId xmlns:p14="http://schemas.microsoft.com/office/powerpoint/2010/main" val="534040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B9D2562-2860-41CE-AEC6-A4610350FD74}" type="datetimeFigureOut">
              <a:rPr lang="en-GB" smtClean="0"/>
              <a:t>04/03/2025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51EEC3B-7E64-4EC1-B80E-46F77619AA2B}" type="slidenum">
              <a:rPr lang="en-GB" smtClean="0"/>
              <a:t>‹#›</a:t>
            </a:fld>
            <a:endParaRPr lang="en-GB"/>
          </a:p>
        </p:txBody>
      </p:sp>
    </p:spTree>
    <p:extLst>
      <p:ext uri="{BB962C8B-B14F-4D97-AF65-F5344CB8AC3E}">
        <p14:creationId xmlns:p14="http://schemas.microsoft.com/office/powerpoint/2010/main" val="28391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B9D2562-2860-41CE-AEC6-A4610350FD74}" type="datetimeFigureOut">
              <a:rPr lang="en-GB" smtClean="0"/>
              <a:t>04/03/2025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51EEC3B-7E64-4EC1-B80E-46F77619AA2B}" type="slidenum">
              <a:rPr lang="en-GB" smtClean="0"/>
              <a:t>‹#›</a:t>
            </a:fld>
            <a:endParaRPr lang="en-GB"/>
          </a:p>
        </p:txBody>
      </p:sp>
    </p:spTree>
    <p:extLst>
      <p:ext uri="{BB962C8B-B14F-4D97-AF65-F5344CB8AC3E}">
        <p14:creationId xmlns:p14="http://schemas.microsoft.com/office/powerpoint/2010/main" val="954752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B9D2562-2860-41CE-AEC6-A4610350FD74}" type="datetimeFigureOut">
              <a:rPr lang="en-GB" smtClean="0"/>
              <a:t>04/03/2025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51EEC3B-7E64-4EC1-B80E-46F77619AA2B}" type="slidenum">
              <a:rPr lang="en-GB" smtClean="0"/>
              <a:t>‹#›</a:t>
            </a:fld>
            <a:endParaRPr lang="en-GB"/>
          </a:p>
        </p:txBody>
      </p:sp>
    </p:spTree>
    <p:extLst>
      <p:ext uri="{BB962C8B-B14F-4D97-AF65-F5344CB8AC3E}">
        <p14:creationId xmlns:p14="http://schemas.microsoft.com/office/powerpoint/2010/main" val="562994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2B9D2562-2860-41CE-AEC6-A4610350FD74}" type="datetimeFigureOut">
              <a:rPr lang="en-GB" smtClean="0"/>
              <a:t>04/03/2025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51EEC3B-7E64-4EC1-B80E-46F77619AA2B}" type="slidenum">
              <a:rPr lang="en-GB" smtClean="0"/>
              <a:t>‹#›</a:t>
            </a:fld>
            <a:endParaRPr lang="en-GB"/>
          </a:p>
        </p:txBody>
      </p:sp>
    </p:spTree>
    <p:extLst>
      <p:ext uri="{BB962C8B-B14F-4D97-AF65-F5344CB8AC3E}">
        <p14:creationId xmlns:p14="http://schemas.microsoft.com/office/powerpoint/2010/main" val="759576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2B9D2562-2860-41CE-AEC6-A4610350FD74}" type="datetimeFigureOut">
              <a:rPr lang="en-GB" smtClean="0"/>
              <a:t>04/03/2025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51EEC3B-7E64-4EC1-B80E-46F77619AA2B}" type="slidenum">
              <a:rPr lang="en-GB" smtClean="0"/>
              <a:t>‹#›</a:t>
            </a:fld>
            <a:endParaRPr lang="en-GB"/>
          </a:p>
        </p:txBody>
      </p:sp>
    </p:spTree>
    <p:extLst>
      <p:ext uri="{BB962C8B-B14F-4D97-AF65-F5344CB8AC3E}">
        <p14:creationId xmlns:p14="http://schemas.microsoft.com/office/powerpoint/2010/main" val="2808256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2B9D2562-2860-41CE-AEC6-A4610350FD74}" type="datetimeFigureOut">
              <a:rPr lang="en-GB" smtClean="0"/>
              <a:t>04/03/2025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51EEC3B-7E64-4EC1-B80E-46F77619AA2B}" type="slidenum">
              <a:rPr lang="en-GB" smtClean="0"/>
              <a:t>‹#›</a:t>
            </a:fld>
            <a:endParaRPr lang="en-GB"/>
          </a:p>
        </p:txBody>
      </p:sp>
    </p:spTree>
    <p:extLst>
      <p:ext uri="{BB962C8B-B14F-4D97-AF65-F5344CB8AC3E}">
        <p14:creationId xmlns:p14="http://schemas.microsoft.com/office/powerpoint/2010/main" val="2305970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D2562-2860-41CE-AEC6-A4610350FD74}" type="datetimeFigureOut">
              <a:rPr lang="en-GB" smtClean="0"/>
              <a:t>04/03/2025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51EEC3B-7E64-4EC1-B80E-46F77619AA2B}" type="slidenum">
              <a:rPr lang="en-GB" smtClean="0"/>
              <a:t>‹#›</a:t>
            </a:fld>
            <a:endParaRPr lang="en-GB"/>
          </a:p>
        </p:txBody>
      </p:sp>
    </p:spTree>
    <p:extLst>
      <p:ext uri="{BB962C8B-B14F-4D97-AF65-F5344CB8AC3E}">
        <p14:creationId xmlns:p14="http://schemas.microsoft.com/office/powerpoint/2010/main" val="1984973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B9D2562-2860-41CE-AEC6-A4610350FD74}" type="datetimeFigureOut">
              <a:rPr lang="en-GB" smtClean="0"/>
              <a:t>04/03/2025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51EEC3B-7E64-4EC1-B80E-46F77619AA2B}" type="slidenum">
              <a:rPr lang="en-GB" smtClean="0"/>
              <a:t>‹#›</a:t>
            </a:fld>
            <a:endParaRPr lang="en-GB"/>
          </a:p>
        </p:txBody>
      </p:sp>
    </p:spTree>
    <p:extLst>
      <p:ext uri="{BB962C8B-B14F-4D97-AF65-F5344CB8AC3E}">
        <p14:creationId xmlns:p14="http://schemas.microsoft.com/office/powerpoint/2010/main" val="1081188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B9D2562-2860-41CE-AEC6-A4610350FD74}" type="datetimeFigureOut">
              <a:rPr lang="en-GB" smtClean="0"/>
              <a:t>04/03/2025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51EEC3B-7E64-4EC1-B80E-46F77619AA2B}" type="slidenum">
              <a:rPr lang="en-GB" smtClean="0"/>
              <a:t>‹#›</a:t>
            </a:fld>
            <a:endParaRPr lang="en-GB"/>
          </a:p>
        </p:txBody>
      </p:sp>
    </p:spTree>
    <p:extLst>
      <p:ext uri="{BB962C8B-B14F-4D97-AF65-F5344CB8AC3E}">
        <p14:creationId xmlns:p14="http://schemas.microsoft.com/office/powerpoint/2010/main" val="2974771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D2562-2860-41CE-AEC6-A4610350FD74}" type="datetimeFigureOut">
              <a:rPr lang="en-GB" smtClean="0"/>
              <a:t>04/03/2025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1EEC3B-7E64-4EC1-B80E-46F77619AA2B}" type="slidenum">
              <a:rPr lang="en-GB" smtClean="0"/>
              <a:t>‹#›</a:t>
            </a:fld>
            <a:endParaRPr lang="en-GB"/>
          </a:p>
        </p:txBody>
      </p:sp>
    </p:spTree>
    <p:extLst>
      <p:ext uri="{BB962C8B-B14F-4D97-AF65-F5344CB8AC3E}">
        <p14:creationId xmlns:p14="http://schemas.microsoft.com/office/powerpoint/2010/main" val="32495169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4.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0.png"/></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7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2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81.jpg"/><Relationship Id="rId1" Type="http://schemas.openxmlformats.org/officeDocument/2006/relationships/slideLayout" Target="../slideLayouts/slideLayout2.xml"/><Relationship Id="rId4" Type="http://schemas.openxmlformats.org/officeDocument/2006/relationships/image" Target="../media/image83.jpg"/></Relationships>
</file>

<file path=ppt/slides/_rels/slide5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10.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image" Target="../media/image109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20.png"/><Relationship Id="rId2" Type="http://schemas.openxmlformats.org/officeDocument/2006/relationships/image" Target="../media/image1110.png"/><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0.png"/></Relationships>
</file>

<file path=ppt/slides/_rels/slide8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87.xml.rels><?xml version="1.0" encoding="UTF-8" standalone="yes"?>
<Relationships xmlns="http://schemas.openxmlformats.org/package/2006/relationships"><Relationship Id="rId8" Type="http://schemas.openxmlformats.org/officeDocument/2006/relationships/image" Target="../media/image1210.png"/><Relationship Id="rId3" Type="http://schemas.openxmlformats.org/officeDocument/2006/relationships/image" Target="../media/image1160.png"/><Relationship Id="rId7" Type="http://schemas.openxmlformats.org/officeDocument/2006/relationships/image" Target="../media/image1200.png"/><Relationship Id="rId2" Type="http://schemas.openxmlformats.org/officeDocument/2006/relationships/image" Target="../media/image1150.png"/><Relationship Id="rId1" Type="http://schemas.openxmlformats.org/officeDocument/2006/relationships/slideLayout" Target="../slideLayouts/slideLayout2.xml"/><Relationship Id="rId6" Type="http://schemas.openxmlformats.org/officeDocument/2006/relationships/image" Target="../media/image1190.png"/><Relationship Id="rId5" Type="http://schemas.openxmlformats.org/officeDocument/2006/relationships/image" Target="../media/image118.png"/><Relationship Id="rId4" Type="http://schemas.openxmlformats.org/officeDocument/2006/relationships/image" Target="../media/image117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GB" sz="4800" dirty="0"/>
              <a:t>Introduction to Bayesian Statistics for Demographic Science</a:t>
            </a:r>
          </a:p>
        </p:txBody>
      </p:sp>
      <p:sp>
        <p:nvSpPr>
          <p:cNvPr id="3" name="Subtitle 2"/>
          <p:cNvSpPr>
            <a:spLocks noGrp="1"/>
          </p:cNvSpPr>
          <p:nvPr>
            <p:ph type="subTitle" idx="1"/>
          </p:nvPr>
        </p:nvSpPr>
        <p:spPr/>
        <p:txBody>
          <a:bodyPr>
            <a:normAutofit/>
          </a:bodyPr>
          <a:lstStyle/>
          <a:p>
            <a:r>
              <a:rPr lang="en-GB" sz="3200" dirty="0"/>
              <a:t>Day 1:  The basic building blocks</a:t>
            </a:r>
          </a:p>
        </p:txBody>
      </p:sp>
    </p:spTree>
    <p:extLst>
      <p:ext uri="{BB962C8B-B14F-4D97-AF65-F5344CB8AC3E}">
        <p14:creationId xmlns:p14="http://schemas.microsoft.com/office/powerpoint/2010/main" val="2951480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Bayes’ theorem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endParaRPr lang="en-GB" sz="36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𝑃</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𝜃</m:t>
                          </m:r>
                        </m:e>
                        <m:e>
                          <m:r>
                            <a:rPr lang="en-GB" sz="3600" b="0" i="1" smtClean="0">
                              <a:latin typeface="Cambria Math" panose="02040503050406030204" pitchFamily="18" charset="0"/>
                            </a:rPr>
                            <m:t>𝑦</m:t>
                          </m:r>
                        </m:e>
                      </m:d>
                      <m:r>
                        <a:rPr lang="en-GB" sz="3600" b="0" i="1" smtClean="0">
                          <a:latin typeface="Cambria Math" panose="02040503050406030204" pitchFamily="18" charset="0"/>
                        </a:rPr>
                        <m:t>=</m:t>
                      </m:r>
                      <m:f>
                        <m:fPr>
                          <m:ctrlPr>
                            <a:rPr lang="en-GB" sz="3600" b="0" i="1" smtClean="0">
                              <a:latin typeface="Cambria Math" panose="02040503050406030204" pitchFamily="18" charset="0"/>
                            </a:rPr>
                          </m:ctrlPr>
                        </m:fPr>
                        <m:num>
                          <m:r>
                            <a:rPr lang="en-GB" sz="3600" b="0" i="1" smtClean="0">
                              <a:latin typeface="Cambria Math" panose="02040503050406030204" pitchFamily="18" charset="0"/>
                            </a:rPr>
                            <m:t>𝑃</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𝑦</m:t>
                              </m:r>
                            </m:e>
                            <m:e>
                              <m:r>
                                <a:rPr lang="en-GB" sz="3600" b="0" i="1" smtClean="0">
                                  <a:latin typeface="Cambria Math" panose="02040503050406030204" pitchFamily="18" charset="0"/>
                                </a:rPr>
                                <m:t>𝜃</m:t>
                              </m:r>
                            </m:e>
                          </m:d>
                          <m:r>
                            <a:rPr lang="en-GB" sz="3600" b="0" i="1" smtClean="0">
                              <a:latin typeface="Cambria Math" panose="02040503050406030204" pitchFamily="18" charset="0"/>
                            </a:rPr>
                            <m:t> </m:t>
                          </m:r>
                          <m:r>
                            <a:rPr lang="en-GB" sz="3600" b="0" i="1" smtClean="0">
                              <a:latin typeface="Cambria Math" panose="02040503050406030204" pitchFamily="18" charset="0"/>
                            </a:rPr>
                            <m:t>𝑃</m:t>
                          </m:r>
                          <m:r>
                            <a:rPr lang="en-GB" sz="3600" b="0" i="1" smtClean="0">
                              <a:latin typeface="Cambria Math" panose="02040503050406030204" pitchFamily="18" charset="0"/>
                            </a:rPr>
                            <m:t>(</m:t>
                          </m:r>
                          <m:r>
                            <a:rPr lang="en-GB" sz="3600" b="0" i="1" smtClean="0">
                              <a:latin typeface="Cambria Math" panose="02040503050406030204" pitchFamily="18" charset="0"/>
                            </a:rPr>
                            <m:t>𝜃</m:t>
                          </m:r>
                          <m:r>
                            <a:rPr lang="en-GB" sz="3600" b="0" i="1" smtClean="0">
                              <a:latin typeface="Cambria Math" panose="02040503050406030204" pitchFamily="18" charset="0"/>
                            </a:rPr>
                            <m:t>)</m:t>
                          </m:r>
                        </m:num>
                        <m:den>
                          <m:r>
                            <a:rPr lang="en-GB" sz="3600" b="0" i="1" smtClean="0">
                              <a:solidFill>
                                <a:schemeClr val="bg1">
                                  <a:lumMod val="50000"/>
                                </a:schemeClr>
                              </a:solidFill>
                              <a:latin typeface="Cambria Math" panose="02040503050406030204" pitchFamily="18" charset="0"/>
                            </a:rPr>
                            <m:t>𝑃</m:t>
                          </m:r>
                          <m:d>
                            <m:dPr>
                              <m:ctrlPr>
                                <a:rPr lang="en-GB" sz="3600" b="0" i="1" smtClean="0">
                                  <a:solidFill>
                                    <a:schemeClr val="bg1">
                                      <a:lumMod val="50000"/>
                                    </a:schemeClr>
                                  </a:solidFill>
                                  <a:latin typeface="Cambria Math" panose="02040503050406030204" pitchFamily="18" charset="0"/>
                                </a:rPr>
                              </m:ctrlPr>
                            </m:dPr>
                            <m:e>
                              <m:r>
                                <a:rPr lang="en-GB" sz="3600" b="0" i="1" smtClean="0">
                                  <a:solidFill>
                                    <a:schemeClr val="bg1">
                                      <a:lumMod val="50000"/>
                                    </a:schemeClr>
                                  </a:solidFill>
                                  <a:latin typeface="Cambria Math" panose="02040503050406030204" pitchFamily="18" charset="0"/>
                                </a:rPr>
                                <m:t>𝑦</m:t>
                              </m:r>
                            </m:e>
                          </m:d>
                        </m:den>
                      </m:f>
                    </m:oMath>
                  </m:oMathPara>
                </a14:m>
                <a:br>
                  <a:rPr lang="en-GB" sz="3600" b="0" dirty="0"/>
                </a:br>
                <a:endParaRPr lang="en-GB" sz="3600" b="0" i="1" dirty="0">
                  <a:latin typeface="Cambria Math" panose="02040503050406030204" pitchFamily="18" charset="0"/>
                </a:endParaRPr>
              </a:p>
              <a:p>
                <a:pPr marL="0" indent="0">
                  <a:buNone/>
                </a:pPr>
                <a:endParaRPr lang="en-GB" sz="3600" b="0" i="1" dirty="0">
                  <a:latin typeface="Cambria Math" panose="02040503050406030204" pitchFamily="18" charset="0"/>
                </a:endParaRPr>
              </a:p>
              <a:p>
                <a:pPr marL="0" indent="0">
                  <a:buNone/>
                </a:pPr>
                <a:endParaRPr lang="en-GB" sz="3600" b="0" i="1" dirty="0">
                  <a:latin typeface="Cambria Math" panose="02040503050406030204" pitchFamily="18" charset="0"/>
                </a:endParaRPr>
              </a:p>
              <a:p>
                <a:pPr marL="0" indent="0">
                  <a:buNone/>
                </a:pPr>
                <a14:m>
                  <m:oMath xmlns:m="http://schemas.openxmlformats.org/officeDocument/2006/math">
                    <m:r>
                      <a:rPr lang="en-GB" b="0" i="1" smtClean="0">
                        <a:latin typeface="Cambria Math" panose="02040503050406030204" pitchFamily="18" charset="0"/>
                      </a:rPr>
                      <m:t>𝑦</m:t>
                    </m:r>
                  </m:oMath>
                </a14:m>
                <a:r>
                  <a:rPr lang="en-GB" b="0" i="1" dirty="0">
                    <a:latin typeface="Cambria Math" panose="02040503050406030204" pitchFamily="18" charset="0"/>
                  </a:rPr>
                  <a:t> </a:t>
                </a:r>
                <a:r>
                  <a:rPr lang="en-GB" b="0" dirty="0">
                    <a:latin typeface="Cambria Math" panose="02040503050406030204" pitchFamily="18" charset="0"/>
                  </a:rPr>
                  <a:t>= data</a:t>
                </a:r>
                <a:br>
                  <a:rPr lang="en-GB" b="0" i="1" dirty="0">
                    <a:latin typeface="Cambria Math" panose="02040503050406030204" pitchFamily="18" charset="0"/>
                  </a:rPr>
                </a:br>
                <a14:m>
                  <m:oMath xmlns:m="http://schemas.openxmlformats.org/officeDocument/2006/math">
                    <m:r>
                      <a:rPr lang="en-GB" b="0" i="1" smtClean="0">
                        <a:latin typeface="Cambria Math" panose="02040503050406030204" pitchFamily="18" charset="0"/>
                      </a:rPr>
                      <m:t>𝜃</m:t>
                    </m:r>
                  </m:oMath>
                </a14:m>
                <a:r>
                  <a:rPr lang="en-GB" dirty="0">
                    <a:latin typeface="Cambria Math" panose="02040503050406030204" pitchFamily="18" charset="0"/>
                  </a:rPr>
                  <a:t> = parameters (hypothesis)</a:t>
                </a:r>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GB">
                    <a:noFill/>
                  </a:rPr>
                  <a:t> </a:t>
                </a:r>
              </a:p>
            </p:txBody>
          </p:sp>
        </mc:Fallback>
      </mc:AlternateContent>
      <p:sp>
        <p:nvSpPr>
          <p:cNvPr id="4" name="Rectangle 3"/>
          <p:cNvSpPr/>
          <p:nvPr/>
        </p:nvSpPr>
        <p:spPr>
          <a:xfrm>
            <a:off x="5820508" y="2224454"/>
            <a:ext cx="1380392" cy="624254"/>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5820508" y="1855122"/>
            <a:ext cx="1380392" cy="369332"/>
          </a:xfrm>
          <a:prstGeom prst="rect">
            <a:avLst/>
          </a:prstGeom>
          <a:noFill/>
        </p:spPr>
        <p:txBody>
          <a:bodyPr wrap="square" rtlCol="0">
            <a:spAutoFit/>
          </a:bodyPr>
          <a:lstStyle/>
          <a:p>
            <a:pPr algn="ctr"/>
            <a:r>
              <a:rPr lang="en-GB" b="1" dirty="0">
                <a:solidFill>
                  <a:schemeClr val="accent2"/>
                </a:solidFill>
              </a:rPr>
              <a:t>Likelihood</a:t>
            </a:r>
          </a:p>
        </p:txBody>
      </p:sp>
      <p:sp>
        <p:nvSpPr>
          <p:cNvPr id="6" name="Rectangle 5"/>
          <p:cNvSpPr/>
          <p:nvPr/>
        </p:nvSpPr>
        <p:spPr>
          <a:xfrm>
            <a:off x="7272703" y="2224454"/>
            <a:ext cx="1018443" cy="62425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7272703" y="1855122"/>
            <a:ext cx="1018443" cy="369332"/>
          </a:xfrm>
          <a:prstGeom prst="rect">
            <a:avLst/>
          </a:prstGeom>
          <a:noFill/>
        </p:spPr>
        <p:txBody>
          <a:bodyPr wrap="square" rtlCol="0">
            <a:spAutoFit/>
          </a:bodyPr>
          <a:lstStyle/>
          <a:p>
            <a:pPr algn="ctr"/>
            <a:r>
              <a:rPr lang="en-GB" b="1" dirty="0">
                <a:solidFill>
                  <a:srgbClr val="00B0F0"/>
                </a:solidFill>
              </a:rPr>
              <a:t>Prior(s)</a:t>
            </a:r>
          </a:p>
        </p:txBody>
      </p:sp>
      <p:sp>
        <p:nvSpPr>
          <p:cNvPr id="10" name="Rectangle 9"/>
          <p:cNvSpPr/>
          <p:nvPr/>
        </p:nvSpPr>
        <p:spPr>
          <a:xfrm>
            <a:off x="3897924" y="2574185"/>
            <a:ext cx="1380392" cy="624254"/>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p:cNvSpPr txBox="1"/>
          <p:nvPr/>
        </p:nvSpPr>
        <p:spPr>
          <a:xfrm>
            <a:off x="3897924" y="2204853"/>
            <a:ext cx="1380392" cy="369332"/>
          </a:xfrm>
          <a:prstGeom prst="rect">
            <a:avLst/>
          </a:prstGeom>
          <a:noFill/>
        </p:spPr>
        <p:txBody>
          <a:bodyPr wrap="square" rtlCol="0">
            <a:spAutoFit/>
          </a:bodyPr>
          <a:lstStyle/>
          <a:p>
            <a:pPr algn="ctr"/>
            <a:r>
              <a:rPr lang="en-GB" b="1" dirty="0">
                <a:solidFill>
                  <a:srgbClr val="7030A0"/>
                </a:solidFill>
              </a:rPr>
              <a:t>Posterior</a:t>
            </a:r>
          </a:p>
        </p:txBody>
      </p:sp>
    </p:spTree>
    <p:extLst>
      <p:ext uri="{BB962C8B-B14F-4D97-AF65-F5344CB8AC3E}">
        <p14:creationId xmlns:p14="http://schemas.microsoft.com/office/powerpoint/2010/main" val="1731048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837201"/>
          </a:xfrm>
        </p:spPr>
        <p:txBody>
          <a:bodyPr/>
          <a:lstStyle/>
          <a:p>
            <a:pPr algn="ctr"/>
            <a:r>
              <a:rPr lang="en-GB" dirty="0"/>
              <a:t>Likelihood</a:t>
            </a:r>
          </a:p>
        </p:txBody>
      </p:sp>
    </p:spTree>
    <p:extLst>
      <p:ext uri="{BB962C8B-B14F-4D97-AF65-F5344CB8AC3E}">
        <p14:creationId xmlns:p14="http://schemas.microsoft.com/office/powerpoint/2010/main" val="2916055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650836" y="4359564"/>
            <a:ext cx="6770255" cy="14962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GB" dirty="0"/>
              <a:t>What is a likelihood, exactly? </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838200" y="1825625"/>
                <a:ext cx="10212572" cy="4351338"/>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𝑃</m:t>
                      </m:r>
                      <m:d>
                        <m:dPr>
                          <m:endChr m:val="|"/>
                          <m:ctrlPr>
                            <a:rPr lang="en-GB" b="0" i="1" smtClean="0">
                              <a:latin typeface="Cambria Math" panose="02040503050406030204" pitchFamily="18" charset="0"/>
                            </a:rPr>
                          </m:ctrlPr>
                        </m:dPr>
                        <m:e>
                          <m:r>
                            <a:rPr lang="en-GB" b="0" i="1" smtClean="0">
                              <a:latin typeface="Cambria Math" panose="02040503050406030204" pitchFamily="18" charset="0"/>
                            </a:rPr>
                            <m:t>𝑦</m:t>
                          </m:r>
                          <m:r>
                            <a:rPr lang="en-GB" b="0" i="1" smtClean="0">
                              <a:latin typeface="Cambria Math" panose="02040503050406030204" pitchFamily="18" charset="0"/>
                            </a:rPr>
                            <m:t> </m:t>
                          </m:r>
                        </m:e>
                      </m:d>
                      <m:r>
                        <a:rPr lang="en-GB" b="0" i="1" smtClean="0">
                          <a:latin typeface="Cambria Math" panose="02040503050406030204" pitchFamily="18" charset="0"/>
                        </a:rPr>
                        <m:t> </m:t>
                      </m:r>
                      <m:r>
                        <a:rPr lang="en-GB" b="0" i="1" smtClean="0">
                          <a:latin typeface="Cambria Math" panose="02040503050406030204" pitchFamily="18" charset="0"/>
                        </a:rPr>
                        <m:t>𝜇</m:t>
                      </m:r>
                      <m:r>
                        <a:rPr lang="en-GB" b="0" i="1" smtClean="0">
                          <a:latin typeface="Cambria Math" panose="02040503050406030204" pitchFamily="18" charset="0"/>
                        </a:rPr>
                        <m:t>, </m:t>
                      </m:r>
                      <m:r>
                        <a:rPr lang="en-GB" b="0" i="1" smtClean="0">
                          <a:latin typeface="Cambria Math" panose="02040503050406030204" pitchFamily="18" charset="0"/>
                        </a:rPr>
                        <m:t>𝜎</m:t>
                      </m:r>
                      <m:r>
                        <a:rPr lang="en-GB" b="0" i="1" smtClean="0">
                          <a:latin typeface="Cambria Math" panose="02040503050406030204" pitchFamily="18" charset="0"/>
                        </a:rPr>
                        <m:t>)</m:t>
                      </m:r>
                    </m:oMath>
                  </m:oMathPara>
                </a14:m>
                <a:endParaRPr lang="en-GB" i="1" dirty="0">
                  <a:latin typeface="Cambria Math" panose="02040503050406030204" pitchFamily="18" charset="0"/>
                </a:endParaRPr>
              </a:p>
              <a:p>
                <a:pPr marL="0" indent="0">
                  <a:buNone/>
                </a:pPr>
                <a:endParaRPr lang="en-GB" i="1" dirty="0">
                  <a:latin typeface="Cambria Math" panose="02040503050406030204" pitchFamily="18" charset="0"/>
                </a:endParaRPr>
              </a:p>
              <a:p>
                <a:pPr marL="0" indent="0">
                  <a:buNone/>
                </a:pP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r>
                        <a:rPr lang="en-GB" b="0" i="1" smtClean="0">
                          <a:latin typeface="Cambria Math" panose="02040503050406030204" pitchFamily="18" charset="0"/>
                        </a:rPr>
                        <m:t> ~ </m:t>
                      </m:r>
                      <m:r>
                        <a:rPr lang="en-GB" i="1">
                          <a:latin typeface="Cambria Math" panose="02040503050406030204" pitchFamily="18" charset="0"/>
                        </a:rPr>
                        <m:t>𝑁𝑜𝑟𝑚𝑎𝑙</m:t>
                      </m:r>
                      <m:d>
                        <m:dPr>
                          <m:ctrlPr>
                            <a:rPr lang="en-GB" i="1">
                              <a:latin typeface="Cambria Math" panose="02040503050406030204" pitchFamily="18" charset="0"/>
                            </a:rPr>
                          </m:ctrlPr>
                        </m:dPr>
                        <m:e>
                          <m:r>
                            <a:rPr lang="en-GB" b="0" i="1" smtClean="0">
                              <a:latin typeface="Cambria Math" panose="02040503050406030204" pitchFamily="18" charset="0"/>
                            </a:rPr>
                            <m:t>𝜇</m:t>
                          </m:r>
                          <m:r>
                            <a:rPr lang="en-GB" i="1">
                              <a:latin typeface="Cambria Math" panose="02040503050406030204" pitchFamily="18" charset="0"/>
                            </a:rPr>
                            <m:t>,</m:t>
                          </m:r>
                          <m:r>
                            <a:rPr lang="en-GB" i="1">
                              <a:latin typeface="Cambria Math" panose="02040503050406030204" pitchFamily="18" charset="0"/>
                            </a:rPr>
                            <m:t>𝜎</m:t>
                          </m:r>
                        </m:e>
                      </m:d>
                    </m:oMath>
                  </m:oMathPara>
                </a14:m>
                <a:endParaRPr lang="en-GB" i="1" dirty="0">
                  <a:latin typeface="Cambria Math" panose="02040503050406030204" pitchFamily="18" charset="0"/>
                </a:endParaRPr>
              </a:p>
              <a:p>
                <a:pPr marL="0" indent="0">
                  <a:buNone/>
                </a:pPr>
                <a:endParaRPr lang="en-GB" i="1" dirty="0">
                  <a:latin typeface="Cambria Math" panose="02040503050406030204" pitchFamily="18" charset="0"/>
                </a:endParaRPr>
              </a:p>
              <a:p>
                <a:pPr marL="0" indent="0">
                  <a:buNone/>
                </a:pP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𝑃</m:t>
                      </m:r>
                      <m:d>
                        <m:dPr>
                          <m:ctrlPr>
                            <a:rPr lang="en-GB" i="1">
                              <a:latin typeface="Cambria Math" panose="02040503050406030204" pitchFamily="18" charset="0"/>
                            </a:rPr>
                          </m:ctrlPr>
                        </m:dPr>
                        <m:e>
                          <m:r>
                            <a:rPr lang="en-GB" i="1">
                              <a:latin typeface="Cambria Math" panose="02040503050406030204" pitchFamily="18" charset="0"/>
                            </a:rPr>
                            <m:t>𝑦</m:t>
                          </m:r>
                        </m:e>
                        <m:e>
                          <m:r>
                            <a:rPr lang="en-GB" i="1">
                              <a:latin typeface="Cambria Math" panose="02040503050406030204" pitchFamily="18" charset="0"/>
                            </a:rPr>
                            <m:t>𝜇</m:t>
                          </m:r>
                          <m:r>
                            <a:rPr lang="en-GB" i="1">
                              <a:latin typeface="Cambria Math" panose="02040503050406030204" pitchFamily="18" charset="0"/>
                            </a:rPr>
                            <m:t>, </m:t>
                          </m:r>
                          <m:r>
                            <a:rPr lang="en-GB" i="1">
                              <a:latin typeface="Cambria Math" panose="02040503050406030204" pitchFamily="18" charset="0"/>
                            </a:rPr>
                            <m:t>𝜎</m:t>
                          </m:r>
                        </m:e>
                      </m:d>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ad>
                            <m:radPr>
                              <m:degHide m:val="on"/>
                              <m:ctrlPr>
                                <a:rPr lang="en-GB" b="0" i="1" smtClean="0">
                                  <a:latin typeface="Cambria Math" panose="02040503050406030204" pitchFamily="18" charset="0"/>
                                </a:rPr>
                              </m:ctrlPr>
                            </m:radPr>
                            <m:deg/>
                            <m:e>
                              <m:r>
                                <a:rPr lang="en-GB" b="0" i="1" smtClean="0">
                                  <a:latin typeface="Cambria Math" panose="02040503050406030204" pitchFamily="18" charset="0"/>
                                </a:rPr>
                                <m:t>2</m:t>
                              </m:r>
                              <m:r>
                                <a:rPr lang="en-GB" b="0" i="1" smtClean="0">
                                  <a:latin typeface="Cambria Math" panose="02040503050406030204" pitchFamily="18" charset="0"/>
                                </a:rPr>
                                <m:t>𝜋</m:t>
                              </m:r>
                            </m:e>
                          </m:rad>
                          <m:r>
                            <a:rPr lang="en-GB" b="0" i="1" smtClean="0">
                              <a:latin typeface="Cambria Math" panose="02040503050406030204" pitchFamily="18" charset="0"/>
                            </a:rPr>
                            <m:t>𝜎</m:t>
                          </m:r>
                        </m:den>
                      </m:f>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exp</m:t>
                          </m:r>
                        </m:fName>
                        <m:e>
                          <m:d>
                            <m:dPr>
                              <m:ctrlPr>
                                <a:rPr lang="en-GB" b="0" i="1" smtClean="0">
                                  <a:latin typeface="Cambria Math" panose="02040503050406030204" pitchFamily="18" charset="0"/>
                                </a:rPr>
                              </m:ctrlPr>
                            </m:dPr>
                            <m:e>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2</m:t>
                                  </m:r>
                                </m:den>
                              </m:f>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f>
                                        <m:fPr>
                                          <m:ctrlPr>
                                            <a:rPr lang="en-GB" b="0" i="1" smtClean="0">
                                              <a:latin typeface="Cambria Math" panose="02040503050406030204" pitchFamily="18" charset="0"/>
                                            </a:rPr>
                                          </m:ctrlPr>
                                        </m:fPr>
                                        <m:num>
                                          <m:r>
                                            <a:rPr lang="en-GB" b="0" i="1" smtClean="0">
                                              <a:latin typeface="Cambria Math" panose="02040503050406030204" pitchFamily="18" charset="0"/>
                                            </a:rPr>
                                            <m:t>𝑦</m:t>
                                          </m:r>
                                          <m:r>
                                            <a:rPr lang="en-GB" b="0" i="1" smtClean="0">
                                              <a:latin typeface="Cambria Math" panose="02040503050406030204" pitchFamily="18" charset="0"/>
                                            </a:rPr>
                                            <m:t>−</m:t>
                                          </m:r>
                                          <m:r>
                                            <a:rPr lang="en-GB" b="0" i="1" smtClean="0">
                                              <a:latin typeface="Cambria Math" panose="02040503050406030204" pitchFamily="18" charset="0"/>
                                            </a:rPr>
                                            <m:t>𝜇</m:t>
                                          </m:r>
                                        </m:num>
                                        <m:den>
                                          <m:r>
                                            <a:rPr lang="en-GB" b="0" i="1" smtClean="0">
                                              <a:latin typeface="Cambria Math" panose="02040503050406030204" pitchFamily="18" charset="0"/>
                                            </a:rPr>
                                            <m:t>𝜎</m:t>
                                          </m:r>
                                        </m:den>
                                      </m:f>
                                    </m:e>
                                  </m:d>
                                </m:e>
                                <m:sup>
                                  <m:r>
                                    <a:rPr lang="en-GB" b="0" i="1" smtClean="0">
                                      <a:latin typeface="Cambria Math" panose="02040503050406030204" pitchFamily="18" charset="0"/>
                                    </a:rPr>
                                    <m:t>2</m:t>
                                  </m:r>
                                </m:sup>
                              </m:sSup>
                            </m:e>
                          </m:d>
                        </m:e>
                      </m:func>
                    </m:oMath>
                  </m:oMathPara>
                </a14:m>
                <a:endParaRPr lang="en-GB" i="1" dirty="0">
                  <a:latin typeface="Cambria Math" panose="02040503050406030204" pitchFamily="18" charset="0"/>
                </a:endParaRPr>
              </a:p>
              <a:p>
                <a:pPr marL="0" indent="0">
                  <a:buNone/>
                </a:pPr>
                <a:endParaRPr lang="en-GB" dirty="0"/>
              </a:p>
              <a:p>
                <a:pPr marL="0" indent="0">
                  <a:buNone/>
                </a:pPr>
                <a:endParaRPr lang="en-GB" dirty="0"/>
              </a:p>
              <a:p>
                <a:pPr marL="0" indent="0">
                  <a:buNone/>
                </a:pPr>
                <a:endParaRPr lang="en-GB"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838200" y="1825625"/>
                <a:ext cx="10212572" cy="4351338"/>
              </a:xfrm>
              <a:blipFill>
                <a:blip r:embed="rId2"/>
                <a:stretch>
                  <a:fillRect/>
                </a:stretch>
              </a:blipFill>
            </p:spPr>
            <p:txBody>
              <a:bodyPr/>
              <a:lstStyle/>
              <a:p>
                <a:r>
                  <a:rPr lang="en-GB">
                    <a:noFill/>
                  </a:rPr>
                  <a:t> </a:t>
                </a:r>
              </a:p>
            </p:txBody>
          </p:sp>
        </mc:Fallback>
      </mc:AlternateContent>
      <p:sp>
        <p:nvSpPr>
          <p:cNvPr id="10" name="TextBox 9"/>
          <p:cNvSpPr txBox="1"/>
          <p:nvPr/>
        </p:nvSpPr>
        <p:spPr>
          <a:xfrm>
            <a:off x="2650835" y="3959454"/>
            <a:ext cx="6770255" cy="400110"/>
          </a:xfrm>
          <a:prstGeom prst="rect">
            <a:avLst/>
          </a:prstGeom>
          <a:noFill/>
        </p:spPr>
        <p:txBody>
          <a:bodyPr wrap="square" rtlCol="0">
            <a:spAutoFit/>
          </a:bodyPr>
          <a:lstStyle/>
          <a:p>
            <a:pPr algn="ctr"/>
            <a:r>
              <a:rPr lang="en-GB" sz="2000" b="1" dirty="0">
                <a:solidFill>
                  <a:srgbClr val="5B9BD5"/>
                </a:solidFill>
              </a:rPr>
              <a:t>Probability density function (pdf) for a normal distribution</a:t>
            </a:r>
          </a:p>
        </p:txBody>
      </p:sp>
    </p:spTree>
    <p:extLst>
      <p:ext uri="{BB962C8B-B14F-4D97-AF65-F5344CB8AC3E}">
        <p14:creationId xmlns:p14="http://schemas.microsoft.com/office/powerpoint/2010/main" val="40945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a likelihood, exactly? </a:t>
            </a:r>
          </a:p>
        </p:txBody>
      </p:sp>
      <mc:AlternateContent xmlns:mc="http://schemas.openxmlformats.org/markup-compatibility/2006" xmlns:a14="http://schemas.microsoft.com/office/drawing/2010/main">
        <mc:Choice Requires="a14">
          <p:sp>
            <p:nvSpPr>
              <p:cNvPr id="7" name="Content Placeholder 5"/>
              <p:cNvSpPr>
                <a:spLocks noGrp="1"/>
              </p:cNvSpPr>
              <p:nvPr>
                <p:ph idx="1"/>
              </p:nvPr>
            </p:nvSpPr>
            <p:spPr>
              <a:xfrm>
                <a:off x="455429" y="1825625"/>
                <a:ext cx="6675474" cy="4351338"/>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𝑃</m:t>
                      </m:r>
                      <m:d>
                        <m:dPr>
                          <m:endChr m:val="|"/>
                          <m:ctrlPr>
                            <a:rPr lang="en-GB" b="0" i="1" smtClean="0">
                              <a:latin typeface="Cambria Math" panose="02040503050406030204" pitchFamily="18" charset="0"/>
                            </a:rPr>
                          </m:ctrlPr>
                        </m:dPr>
                        <m:e>
                          <m:r>
                            <a:rPr lang="en-GB" b="0" i="1" smtClean="0">
                              <a:latin typeface="Cambria Math" panose="02040503050406030204" pitchFamily="18" charset="0"/>
                            </a:rPr>
                            <m:t>𝑦</m:t>
                          </m:r>
                          <m:r>
                            <a:rPr lang="en-GB" b="0" i="1" smtClean="0">
                              <a:latin typeface="Cambria Math" panose="02040503050406030204" pitchFamily="18" charset="0"/>
                            </a:rPr>
                            <m:t> </m:t>
                          </m:r>
                        </m:e>
                      </m:d>
                      <m:r>
                        <a:rPr lang="en-GB" b="0" i="1" smtClean="0">
                          <a:latin typeface="Cambria Math" panose="02040503050406030204" pitchFamily="18" charset="0"/>
                        </a:rPr>
                        <m:t> </m:t>
                      </m:r>
                      <m:r>
                        <a:rPr lang="en-GB" b="0" i="1" smtClean="0">
                          <a:latin typeface="Cambria Math" panose="02040503050406030204" pitchFamily="18" charset="0"/>
                        </a:rPr>
                        <m:t>𝜇</m:t>
                      </m:r>
                      <m:r>
                        <a:rPr lang="en-GB" b="0" i="1" smtClean="0">
                          <a:latin typeface="Cambria Math" panose="02040503050406030204" pitchFamily="18" charset="0"/>
                        </a:rPr>
                        <m:t>=0, </m:t>
                      </m:r>
                      <m:r>
                        <a:rPr lang="en-GB" b="0" i="1" smtClean="0">
                          <a:latin typeface="Cambria Math" panose="02040503050406030204" pitchFamily="18" charset="0"/>
                        </a:rPr>
                        <m:t>𝜎</m:t>
                      </m:r>
                      <m:r>
                        <a:rPr lang="en-GB" b="0" i="1" smtClean="0">
                          <a:latin typeface="Cambria Math" panose="02040503050406030204" pitchFamily="18" charset="0"/>
                        </a:rPr>
                        <m:t>=1)</m:t>
                      </m:r>
                    </m:oMath>
                  </m:oMathPara>
                </a14:m>
                <a:endParaRPr lang="en-GB" i="1" dirty="0">
                  <a:latin typeface="Cambria Math" panose="02040503050406030204" pitchFamily="18" charset="0"/>
                </a:endParaRPr>
              </a:p>
              <a:p>
                <a:pPr marL="0" indent="0">
                  <a:buNone/>
                </a:pPr>
                <a:endParaRPr lang="en-GB" i="1" dirty="0">
                  <a:latin typeface="Cambria Math" panose="02040503050406030204" pitchFamily="18" charset="0"/>
                </a:endParaRPr>
              </a:p>
              <a:p>
                <a:pPr marL="0" indent="0">
                  <a:buNone/>
                </a:pP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r>
                        <a:rPr lang="en-GB" b="0" i="1" smtClean="0">
                          <a:latin typeface="Cambria Math" panose="02040503050406030204" pitchFamily="18" charset="0"/>
                        </a:rPr>
                        <m:t> ~ </m:t>
                      </m:r>
                      <m:r>
                        <a:rPr lang="en-GB" i="1">
                          <a:latin typeface="Cambria Math" panose="02040503050406030204" pitchFamily="18" charset="0"/>
                        </a:rPr>
                        <m:t>𝑁𝑜𝑟𝑚𝑎𝑙</m:t>
                      </m:r>
                      <m:d>
                        <m:dPr>
                          <m:ctrlPr>
                            <a:rPr lang="en-GB" i="1">
                              <a:latin typeface="Cambria Math" panose="02040503050406030204" pitchFamily="18" charset="0"/>
                            </a:rPr>
                          </m:ctrlPr>
                        </m:dPr>
                        <m:e>
                          <m:r>
                            <a:rPr lang="en-GB" b="0" i="1" smtClean="0">
                              <a:latin typeface="Cambria Math" panose="02040503050406030204" pitchFamily="18" charset="0"/>
                            </a:rPr>
                            <m:t>𝜇</m:t>
                          </m:r>
                          <m:r>
                            <a:rPr lang="en-GB" b="0" i="1" smtClean="0">
                              <a:latin typeface="Cambria Math" panose="02040503050406030204" pitchFamily="18" charset="0"/>
                            </a:rPr>
                            <m:t>=0,</m:t>
                          </m:r>
                          <m:r>
                            <a:rPr lang="en-GB" i="1">
                              <a:latin typeface="Cambria Math" panose="02040503050406030204" pitchFamily="18" charset="0"/>
                            </a:rPr>
                            <m:t>𝜎</m:t>
                          </m:r>
                          <m:r>
                            <a:rPr lang="en-GB" b="0" i="1" smtClean="0">
                              <a:latin typeface="Cambria Math" panose="02040503050406030204" pitchFamily="18" charset="0"/>
                            </a:rPr>
                            <m:t>=1</m:t>
                          </m:r>
                        </m:e>
                      </m:d>
                    </m:oMath>
                  </m:oMathPara>
                </a14:m>
                <a:endParaRPr lang="en-GB" i="1" dirty="0">
                  <a:latin typeface="Cambria Math" panose="02040503050406030204" pitchFamily="18" charset="0"/>
                </a:endParaRPr>
              </a:p>
              <a:p>
                <a:pPr marL="0" indent="0">
                  <a:buNone/>
                </a:pPr>
                <a:endParaRPr lang="en-GB" i="1" dirty="0">
                  <a:latin typeface="Cambria Math" panose="02040503050406030204" pitchFamily="18" charset="0"/>
                </a:endParaRPr>
              </a:p>
              <a:p>
                <a:pPr marL="0" indent="0">
                  <a:buNone/>
                </a:pP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𝑃</m:t>
                      </m:r>
                      <m:d>
                        <m:dPr>
                          <m:ctrlPr>
                            <a:rPr lang="en-GB" i="1">
                              <a:latin typeface="Cambria Math" panose="02040503050406030204" pitchFamily="18" charset="0"/>
                            </a:rPr>
                          </m:ctrlPr>
                        </m:dPr>
                        <m:e>
                          <m:r>
                            <a:rPr lang="en-GB" i="1">
                              <a:latin typeface="Cambria Math" panose="02040503050406030204" pitchFamily="18" charset="0"/>
                            </a:rPr>
                            <m:t>𝑦</m:t>
                          </m:r>
                          <m:r>
                            <a:rPr lang="en-GB" b="0" i="1" smtClean="0">
                              <a:latin typeface="Cambria Math" panose="02040503050406030204" pitchFamily="18" charset="0"/>
                            </a:rPr>
                            <m:t> </m:t>
                          </m:r>
                        </m:e>
                        <m:e>
                          <m:r>
                            <a:rPr lang="en-GB" b="0" i="1" smtClean="0">
                              <a:latin typeface="Cambria Math" panose="02040503050406030204" pitchFamily="18" charset="0"/>
                            </a:rPr>
                            <m:t> 0</m:t>
                          </m:r>
                          <m:r>
                            <a:rPr lang="en-GB" i="1">
                              <a:latin typeface="Cambria Math" panose="02040503050406030204" pitchFamily="18" charset="0"/>
                            </a:rPr>
                            <m:t>, </m:t>
                          </m:r>
                          <m:r>
                            <a:rPr lang="en-GB" b="0" i="1" smtClean="0">
                              <a:latin typeface="Cambria Math" panose="02040503050406030204" pitchFamily="18" charset="0"/>
                            </a:rPr>
                            <m:t>1</m:t>
                          </m:r>
                        </m:e>
                      </m:d>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ad>
                            <m:radPr>
                              <m:degHide m:val="on"/>
                              <m:ctrlPr>
                                <a:rPr lang="en-GB" b="0" i="1" smtClean="0">
                                  <a:latin typeface="Cambria Math" panose="02040503050406030204" pitchFamily="18" charset="0"/>
                                </a:rPr>
                              </m:ctrlPr>
                            </m:radPr>
                            <m:deg/>
                            <m:e>
                              <m:r>
                                <a:rPr lang="en-GB" b="0" i="1" smtClean="0">
                                  <a:latin typeface="Cambria Math" panose="02040503050406030204" pitchFamily="18" charset="0"/>
                                </a:rPr>
                                <m:t>2</m:t>
                              </m:r>
                              <m:r>
                                <a:rPr lang="en-GB" b="0" i="1" smtClean="0">
                                  <a:latin typeface="Cambria Math" panose="02040503050406030204" pitchFamily="18" charset="0"/>
                                </a:rPr>
                                <m:t>𝜋</m:t>
                              </m:r>
                            </m:e>
                          </m:rad>
                          <m:r>
                            <a:rPr lang="en-GB" b="0" i="1" smtClean="0">
                              <a:latin typeface="Cambria Math" panose="02040503050406030204" pitchFamily="18" charset="0"/>
                            </a:rPr>
                            <m:t>1</m:t>
                          </m:r>
                        </m:den>
                      </m:f>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exp</m:t>
                          </m:r>
                        </m:fName>
                        <m:e>
                          <m:d>
                            <m:dPr>
                              <m:ctrlPr>
                                <a:rPr lang="en-GB" b="0" i="1" smtClean="0">
                                  <a:latin typeface="Cambria Math" panose="02040503050406030204" pitchFamily="18" charset="0"/>
                                </a:rPr>
                              </m:ctrlPr>
                            </m:dPr>
                            <m:e>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2</m:t>
                                  </m:r>
                                </m:den>
                              </m:f>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f>
                                        <m:fPr>
                                          <m:ctrlPr>
                                            <a:rPr lang="en-GB" b="0" i="1" smtClean="0">
                                              <a:latin typeface="Cambria Math" panose="02040503050406030204" pitchFamily="18" charset="0"/>
                                            </a:rPr>
                                          </m:ctrlPr>
                                        </m:fPr>
                                        <m:num>
                                          <m:r>
                                            <a:rPr lang="en-GB" b="0" i="1" smtClean="0">
                                              <a:latin typeface="Cambria Math" panose="02040503050406030204" pitchFamily="18" charset="0"/>
                                            </a:rPr>
                                            <m:t>𝑦</m:t>
                                          </m:r>
                                          <m:r>
                                            <a:rPr lang="en-GB" b="0" i="1" smtClean="0">
                                              <a:latin typeface="Cambria Math" panose="02040503050406030204" pitchFamily="18" charset="0"/>
                                            </a:rPr>
                                            <m:t>−0</m:t>
                                          </m:r>
                                        </m:num>
                                        <m:den>
                                          <m:r>
                                            <a:rPr lang="en-GB" b="0" i="1" smtClean="0">
                                              <a:latin typeface="Cambria Math" panose="02040503050406030204" pitchFamily="18" charset="0"/>
                                            </a:rPr>
                                            <m:t>1</m:t>
                                          </m:r>
                                        </m:den>
                                      </m:f>
                                    </m:e>
                                  </m:d>
                                </m:e>
                                <m:sup>
                                  <m:r>
                                    <a:rPr lang="en-GB" b="0" i="1" smtClean="0">
                                      <a:latin typeface="Cambria Math" panose="02040503050406030204" pitchFamily="18" charset="0"/>
                                    </a:rPr>
                                    <m:t>2</m:t>
                                  </m:r>
                                </m:sup>
                              </m:sSup>
                            </m:e>
                          </m:d>
                        </m:e>
                      </m:func>
                    </m:oMath>
                  </m:oMathPara>
                </a14:m>
                <a:endParaRPr lang="en-GB" i="1" dirty="0">
                  <a:latin typeface="Cambria Math" panose="02040503050406030204" pitchFamily="18" charset="0"/>
                </a:endParaRPr>
              </a:p>
              <a:p>
                <a:pPr marL="0" indent="0">
                  <a:buNone/>
                </a:pPr>
                <a:endParaRPr lang="en-GB" dirty="0"/>
              </a:p>
              <a:p>
                <a:pPr marL="0" indent="0">
                  <a:buNone/>
                </a:pPr>
                <a:endParaRPr lang="en-GB" dirty="0"/>
              </a:p>
              <a:p>
                <a:pPr marL="0" indent="0">
                  <a:buNone/>
                </a:pPr>
                <a:endParaRPr lang="en-GB" dirty="0"/>
              </a:p>
            </p:txBody>
          </p:sp>
        </mc:Choice>
        <mc:Fallback xmlns="">
          <p:sp>
            <p:nvSpPr>
              <p:cNvPr id="7" name="Content Placeholder 5"/>
              <p:cNvSpPr>
                <a:spLocks noGrp="1" noRot="1" noChangeAspect="1" noMove="1" noResize="1" noEditPoints="1" noAdjustHandles="1" noChangeArrowheads="1" noChangeShapeType="1" noTextEdit="1"/>
              </p:cNvSpPr>
              <p:nvPr>
                <p:ph idx="1"/>
              </p:nvPr>
            </p:nvSpPr>
            <p:spPr>
              <a:xfrm>
                <a:off x="455429" y="1825625"/>
                <a:ext cx="6675474" cy="4351338"/>
              </a:xfrm>
              <a:blipFill>
                <a:blip r:embed="rId2"/>
                <a:stretch>
                  <a:fillRect/>
                </a:stretch>
              </a:blipFill>
            </p:spPr>
            <p:txBody>
              <a:bodyPr/>
              <a:lstStyle/>
              <a:p>
                <a:r>
                  <a:rPr lang="en-GB">
                    <a:noFill/>
                  </a:rPr>
                  <a:t> </a:t>
                </a:r>
              </a:p>
            </p:txBody>
          </p:sp>
        </mc:Fallback>
      </mc:AlternateContent>
      <p:pic>
        <p:nvPicPr>
          <p:cNvPr id="9" name="Picture 8"/>
          <p:cNvPicPr>
            <a:picLocks noChangeAspect="1"/>
          </p:cNvPicPr>
          <p:nvPr/>
        </p:nvPicPr>
        <p:blipFill>
          <a:blip r:embed="rId3"/>
          <a:stretch>
            <a:fillRect/>
          </a:stretch>
        </p:blipFill>
        <p:spPr>
          <a:xfrm>
            <a:off x="7031788" y="1247646"/>
            <a:ext cx="5160212" cy="3870159"/>
          </a:xfrm>
          <a:prstGeom prst="rect">
            <a:avLst/>
          </a:prstGeom>
        </p:spPr>
      </p:pic>
    </p:spTree>
    <p:extLst>
      <p:ext uri="{BB962C8B-B14F-4D97-AF65-F5344CB8AC3E}">
        <p14:creationId xmlns:p14="http://schemas.microsoft.com/office/powerpoint/2010/main" val="383587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a likelihood, exactly? </a:t>
            </a:r>
          </a:p>
        </p:txBody>
      </p:sp>
      <mc:AlternateContent xmlns:mc="http://schemas.openxmlformats.org/markup-compatibility/2006" xmlns:a14="http://schemas.microsoft.com/office/drawing/2010/main">
        <mc:Choice Requires="a14">
          <p:sp>
            <p:nvSpPr>
              <p:cNvPr id="7" name="Content Placeholder 5"/>
              <p:cNvSpPr>
                <a:spLocks noGrp="1"/>
              </p:cNvSpPr>
              <p:nvPr>
                <p:ph idx="1"/>
              </p:nvPr>
            </p:nvSpPr>
            <p:spPr>
              <a:xfrm>
                <a:off x="455429" y="1825625"/>
                <a:ext cx="6675474" cy="4351338"/>
              </a:xfrm>
            </p:spPr>
            <p:txBody>
              <a:bodyPr>
                <a:normAutofit/>
              </a:bodyPr>
              <a:lstStyle/>
              <a:p>
                <a:pPr marL="0" indent="0">
                  <a:buNone/>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1</m:t>
                          </m:r>
                        </m:num>
                        <m:den>
                          <m:rad>
                            <m:radPr>
                              <m:degHide m:val="on"/>
                              <m:ctrlPr>
                                <a:rPr lang="en-GB" i="1">
                                  <a:latin typeface="Cambria Math" panose="02040503050406030204" pitchFamily="18" charset="0"/>
                                </a:rPr>
                              </m:ctrlPr>
                            </m:radPr>
                            <m:deg/>
                            <m:e>
                              <m:r>
                                <a:rPr lang="en-GB" i="1">
                                  <a:latin typeface="Cambria Math" panose="02040503050406030204" pitchFamily="18" charset="0"/>
                                </a:rPr>
                                <m:t>2</m:t>
                              </m:r>
                              <m:r>
                                <a:rPr lang="en-GB" i="1">
                                  <a:latin typeface="Cambria Math" panose="02040503050406030204" pitchFamily="18" charset="0"/>
                                </a:rPr>
                                <m:t>𝜋</m:t>
                              </m:r>
                            </m:e>
                          </m:rad>
                        </m:den>
                      </m:f>
                      <m:func>
                        <m:funcPr>
                          <m:ctrlPr>
                            <a:rPr lang="en-GB" i="1">
                              <a:latin typeface="Cambria Math" panose="02040503050406030204" pitchFamily="18" charset="0"/>
                            </a:rPr>
                          </m:ctrlPr>
                        </m:funcPr>
                        <m:fName>
                          <m:r>
                            <m:rPr>
                              <m:sty m:val="p"/>
                            </m:rPr>
                            <a:rPr lang="en-GB">
                              <a:latin typeface="Cambria Math" panose="02040503050406030204" pitchFamily="18" charset="0"/>
                            </a:rPr>
                            <m:t>exp</m:t>
                          </m:r>
                        </m:fName>
                        <m:e>
                          <m:d>
                            <m:dPr>
                              <m:ctrlPr>
                                <a:rPr lang="en-GB" i="1">
                                  <a:latin typeface="Cambria Math" panose="02040503050406030204" pitchFamily="18" charset="0"/>
                                </a:rPr>
                              </m:ctrlPr>
                            </m:dPr>
                            <m:e>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2</m:t>
                                  </m:r>
                                </m:den>
                              </m:f>
                              <m:sSup>
                                <m:sSupPr>
                                  <m:ctrlPr>
                                    <a:rPr lang="en-GB" i="1">
                                      <a:latin typeface="Cambria Math" panose="02040503050406030204" pitchFamily="18" charset="0"/>
                                    </a:rPr>
                                  </m:ctrlPr>
                                </m:sSupPr>
                                <m:e>
                                  <m:r>
                                    <a:rPr lang="en-GB" i="1" smtClean="0">
                                      <a:latin typeface="Cambria Math" panose="02040503050406030204" pitchFamily="18" charset="0"/>
                                    </a:rPr>
                                    <m:t>𝑦</m:t>
                                  </m:r>
                                </m:e>
                                <m:sup>
                                  <m:r>
                                    <a:rPr lang="en-GB" i="1">
                                      <a:latin typeface="Cambria Math" panose="02040503050406030204" pitchFamily="18" charset="0"/>
                                    </a:rPr>
                                    <m:t>2</m:t>
                                  </m:r>
                                </m:sup>
                              </m:sSup>
                            </m:e>
                          </m:d>
                        </m:e>
                      </m:func>
                    </m:oMath>
                  </m:oMathPara>
                </a14:m>
                <a:endParaRPr lang="en-GB" i="1" dirty="0">
                  <a:latin typeface="Cambria Math" panose="02040503050406030204" pitchFamily="18" charset="0"/>
                </a:endParaRPr>
              </a:p>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0.044= </m:t>
                      </m:r>
                      <m:r>
                        <a:rPr lang="en-GB" sz="2000" b="0" i="1" smtClean="0">
                          <a:latin typeface="Cambria Math" panose="02040503050406030204" pitchFamily="18" charset="0"/>
                        </a:rPr>
                        <m:t>𝑃</m:t>
                      </m:r>
                      <m:d>
                        <m:dPr>
                          <m:ctrlPr>
                            <a:rPr lang="en-GB" sz="2000" b="0" i="1" smtClean="0">
                              <a:latin typeface="Cambria Math" panose="02040503050406030204" pitchFamily="18" charset="0"/>
                            </a:rPr>
                          </m:ctrlPr>
                        </m:dPr>
                        <m:e>
                          <m:r>
                            <a:rPr lang="en-GB" sz="2000" b="0" i="1" smtClean="0">
                              <a:latin typeface="Cambria Math" panose="02040503050406030204" pitchFamily="18" charset="0"/>
                            </a:rPr>
                            <m:t>𝑦</m:t>
                          </m:r>
                          <m:r>
                            <a:rPr lang="en-GB" sz="2000" b="0" i="1" smtClean="0">
                              <a:latin typeface="Cambria Math" panose="02040503050406030204" pitchFamily="18" charset="0"/>
                            </a:rPr>
                            <m:t>=−2.1 </m:t>
                          </m:r>
                        </m:e>
                        <m:e>
                          <m:r>
                            <a:rPr lang="en-GB" sz="2000" b="0" i="1" smtClean="0">
                              <a:latin typeface="Cambria Math" panose="02040503050406030204" pitchFamily="18" charset="0"/>
                            </a:rPr>
                            <m:t> </m:t>
                          </m:r>
                          <m:r>
                            <a:rPr lang="en-GB" sz="2000" b="0" i="1" smtClean="0">
                              <a:latin typeface="Cambria Math" panose="02040503050406030204" pitchFamily="18" charset="0"/>
                            </a:rPr>
                            <m:t>𝜇</m:t>
                          </m:r>
                          <m:r>
                            <a:rPr lang="en-GB" sz="2000" b="0" i="1" smtClean="0">
                              <a:latin typeface="Cambria Math" panose="02040503050406030204" pitchFamily="18" charset="0"/>
                            </a:rPr>
                            <m:t>=0, </m:t>
                          </m:r>
                          <m:r>
                            <a:rPr lang="en-GB" sz="2000" b="0" i="1" smtClean="0">
                              <a:latin typeface="Cambria Math" panose="02040503050406030204" pitchFamily="18" charset="0"/>
                            </a:rPr>
                            <m:t>𝜎</m:t>
                          </m:r>
                          <m:r>
                            <a:rPr lang="en-GB" sz="2000" b="0" i="1" smtClean="0">
                              <a:latin typeface="Cambria Math" panose="02040503050406030204" pitchFamily="18" charset="0"/>
                            </a:rPr>
                            <m:t>=1</m:t>
                          </m:r>
                        </m:e>
                      </m:d>
                    </m:oMath>
                  </m:oMathPara>
                </a14:m>
                <a:endParaRPr lang="en-GB" sz="2000" i="1" dirty="0">
                  <a:latin typeface="Cambria Math" panose="02040503050406030204" pitchFamily="18" charset="0"/>
                </a:endParaRPr>
              </a:p>
              <a:p>
                <a:pPr marL="0" indent="0">
                  <a:buNone/>
                </a:pPr>
                <a:endParaRPr lang="en-GB" sz="20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sz="2000" i="1">
                          <a:latin typeface="Cambria Math" panose="02040503050406030204" pitchFamily="18" charset="0"/>
                        </a:rPr>
                        <m:t>0.</m:t>
                      </m:r>
                      <m:r>
                        <a:rPr lang="en-GB" sz="2000" b="0" i="1" smtClean="0">
                          <a:latin typeface="Cambria Math" panose="02040503050406030204" pitchFamily="18" charset="0"/>
                        </a:rPr>
                        <m:t>399</m:t>
                      </m:r>
                      <m:r>
                        <a:rPr lang="en-GB" sz="2000" i="1">
                          <a:latin typeface="Cambria Math" panose="02040503050406030204" pitchFamily="18" charset="0"/>
                        </a:rPr>
                        <m:t>=</m:t>
                      </m:r>
                      <m:r>
                        <a:rPr lang="en-GB" sz="2000" b="0" i="1" smtClean="0">
                          <a:latin typeface="Cambria Math" panose="02040503050406030204" pitchFamily="18" charset="0"/>
                        </a:rPr>
                        <m:t> </m:t>
                      </m:r>
                      <m:r>
                        <a:rPr lang="en-GB" sz="2000" i="1">
                          <a:latin typeface="Cambria Math" panose="02040503050406030204" pitchFamily="18" charset="0"/>
                        </a:rPr>
                        <m:t>𝑃</m:t>
                      </m:r>
                      <m:d>
                        <m:dPr>
                          <m:ctrlPr>
                            <a:rPr lang="en-GB" sz="2000" i="1">
                              <a:latin typeface="Cambria Math" panose="02040503050406030204" pitchFamily="18" charset="0"/>
                            </a:rPr>
                          </m:ctrlPr>
                        </m:dPr>
                        <m:e>
                          <m:r>
                            <a:rPr lang="en-GB" sz="2000" i="1">
                              <a:latin typeface="Cambria Math" panose="02040503050406030204" pitchFamily="18" charset="0"/>
                            </a:rPr>
                            <m:t>𝑦</m:t>
                          </m:r>
                          <m:r>
                            <a:rPr lang="en-GB" sz="2000" i="1">
                              <a:latin typeface="Cambria Math" panose="02040503050406030204" pitchFamily="18" charset="0"/>
                            </a:rPr>
                            <m:t>=0 </m:t>
                          </m:r>
                        </m:e>
                        <m:e>
                          <m:r>
                            <a:rPr lang="en-GB" sz="2000" i="1">
                              <a:latin typeface="Cambria Math" panose="02040503050406030204" pitchFamily="18" charset="0"/>
                            </a:rPr>
                            <m:t> </m:t>
                          </m:r>
                          <m:r>
                            <a:rPr lang="en-GB" sz="2000" i="1">
                              <a:latin typeface="Cambria Math" panose="02040503050406030204" pitchFamily="18" charset="0"/>
                            </a:rPr>
                            <m:t>𝜇</m:t>
                          </m:r>
                          <m:r>
                            <a:rPr lang="en-GB" sz="2000" i="1">
                              <a:latin typeface="Cambria Math" panose="02040503050406030204" pitchFamily="18" charset="0"/>
                            </a:rPr>
                            <m:t>=0, </m:t>
                          </m:r>
                          <m:r>
                            <a:rPr lang="en-GB" sz="2000" i="1">
                              <a:latin typeface="Cambria Math" panose="02040503050406030204" pitchFamily="18" charset="0"/>
                            </a:rPr>
                            <m:t>𝜎</m:t>
                          </m:r>
                          <m:r>
                            <a:rPr lang="en-GB" sz="2000" i="1">
                              <a:latin typeface="Cambria Math" panose="02040503050406030204" pitchFamily="18" charset="0"/>
                            </a:rPr>
                            <m:t>=1</m:t>
                          </m:r>
                        </m:e>
                      </m:d>
                    </m:oMath>
                  </m:oMathPara>
                </a14:m>
                <a:endParaRPr lang="en-GB" sz="2000" i="1" dirty="0">
                  <a:latin typeface="Cambria Math" panose="02040503050406030204" pitchFamily="18" charset="0"/>
                </a:endParaRPr>
              </a:p>
              <a:p>
                <a:pPr marL="0" indent="0">
                  <a:buNone/>
                </a:pPr>
                <a:endParaRPr lang="en-GB" sz="2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1.99</m:t>
                      </m:r>
                      <m:sSup>
                        <m:sSupPr>
                          <m:ctrlPr>
                            <a:rPr lang="en-GB" sz="2000" b="0" i="1" smtClean="0">
                              <a:latin typeface="Cambria Math" panose="02040503050406030204" pitchFamily="18" charset="0"/>
                            </a:rPr>
                          </m:ctrlPr>
                        </m:sSupPr>
                        <m:e>
                          <m:r>
                            <a:rPr lang="en-GB" sz="2000" b="0" i="1" smtClean="0">
                              <a:latin typeface="Cambria Math" panose="02040503050406030204" pitchFamily="18" charset="0"/>
                            </a:rPr>
                            <m:t>𝑒</m:t>
                          </m:r>
                        </m:e>
                        <m:sup>
                          <m:r>
                            <a:rPr lang="en-GB" sz="2000" i="1">
                              <a:latin typeface="Cambria Math" panose="02040503050406030204" pitchFamily="18" charset="0"/>
                            </a:rPr>
                            <m:t>−</m:t>
                          </m:r>
                          <m:r>
                            <a:rPr lang="en-GB" sz="2000" b="0" i="1" smtClean="0">
                              <a:latin typeface="Cambria Math" panose="02040503050406030204" pitchFamily="18" charset="0"/>
                            </a:rPr>
                            <m:t>4</m:t>
                          </m:r>
                        </m:sup>
                      </m:sSup>
                      <m:r>
                        <a:rPr lang="en-GB" sz="2000" i="1">
                          <a:latin typeface="Cambria Math" panose="02040503050406030204" pitchFamily="18" charset="0"/>
                        </a:rPr>
                        <m:t>= </m:t>
                      </m:r>
                      <m:r>
                        <a:rPr lang="en-GB" sz="2000" i="1">
                          <a:latin typeface="Cambria Math" panose="02040503050406030204" pitchFamily="18" charset="0"/>
                        </a:rPr>
                        <m:t>𝑃</m:t>
                      </m:r>
                      <m:d>
                        <m:dPr>
                          <m:ctrlPr>
                            <a:rPr lang="en-GB" sz="2000" i="1">
                              <a:latin typeface="Cambria Math" panose="02040503050406030204" pitchFamily="18" charset="0"/>
                            </a:rPr>
                          </m:ctrlPr>
                        </m:dPr>
                        <m:e>
                          <m:r>
                            <a:rPr lang="en-GB" sz="2000" i="1">
                              <a:latin typeface="Cambria Math" panose="02040503050406030204" pitchFamily="18" charset="0"/>
                            </a:rPr>
                            <m:t>𝑦</m:t>
                          </m:r>
                          <m:r>
                            <a:rPr lang="en-GB" sz="2000" i="1">
                              <a:latin typeface="Cambria Math" panose="02040503050406030204" pitchFamily="18" charset="0"/>
                            </a:rPr>
                            <m:t>=3.9 </m:t>
                          </m:r>
                        </m:e>
                        <m:e>
                          <m:r>
                            <a:rPr lang="en-GB" sz="2000" i="1">
                              <a:latin typeface="Cambria Math" panose="02040503050406030204" pitchFamily="18" charset="0"/>
                            </a:rPr>
                            <m:t> </m:t>
                          </m:r>
                          <m:r>
                            <a:rPr lang="en-GB" sz="2000" i="1">
                              <a:latin typeface="Cambria Math" panose="02040503050406030204" pitchFamily="18" charset="0"/>
                            </a:rPr>
                            <m:t>𝜇</m:t>
                          </m:r>
                          <m:r>
                            <a:rPr lang="en-GB" sz="2000" i="1">
                              <a:latin typeface="Cambria Math" panose="02040503050406030204" pitchFamily="18" charset="0"/>
                            </a:rPr>
                            <m:t>=0, </m:t>
                          </m:r>
                          <m:r>
                            <a:rPr lang="en-GB" sz="2000" i="1">
                              <a:latin typeface="Cambria Math" panose="02040503050406030204" pitchFamily="18" charset="0"/>
                            </a:rPr>
                            <m:t>𝜎</m:t>
                          </m:r>
                          <m:r>
                            <a:rPr lang="en-GB" sz="2000" i="1">
                              <a:latin typeface="Cambria Math" panose="02040503050406030204" pitchFamily="18" charset="0"/>
                            </a:rPr>
                            <m:t>=1</m:t>
                          </m:r>
                        </m:e>
                      </m:d>
                    </m:oMath>
                  </m:oMathPara>
                </a14:m>
                <a:endParaRPr lang="en-GB" sz="2000" i="1" dirty="0">
                  <a:latin typeface="Cambria Math" panose="02040503050406030204" pitchFamily="18" charset="0"/>
                </a:endParaRPr>
              </a:p>
              <a:p>
                <a:pPr marL="0" indent="0">
                  <a:buNone/>
                </a:pPr>
                <a:endParaRPr lang="en-GB" sz="20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sz="2000" i="1" smtClean="0">
                          <a:latin typeface="Cambria Math" panose="02040503050406030204" pitchFamily="18" charset="0"/>
                        </a:rPr>
                        <m:t>1</m:t>
                      </m:r>
                      <m:r>
                        <a:rPr lang="en-GB" sz="2000" b="0" i="1" smtClean="0">
                          <a:latin typeface="Cambria Math" panose="02040503050406030204" pitchFamily="18" charset="0"/>
                        </a:rPr>
                        <m:t>.63</m:t>
                      </m:r>
                      <m:sSup>
                        <m:sSupPr>
                          <m:ctrlPr>
                            <a:rPr lang="en-GB" sz="2000" i="1">
                              <a:latin typeface="Cambria Math" panose="02040503050406030204" pitchFamily="18" charset="0"/>
                            </a:rPr>
                          </m:ctrlPr>
                        </m:sSupPr>
                        <m:e>
                          <m:r>
                            <a:rPr lang="en-GB" sz="2000" i="1">
                              <a:latin typeface="Cambria Math" panose="02040503050406030204" pitchFamily="18" charset="0"/>
                            </a:rPr>
                            <m:t>𝑒</m:t>
                          </m:r>
                        </m:e>
                        <m:sup>
                          <m:r>
                            <a:rPr lang="en-GB" sz="2000" i="1">
                              <a:latin typeface="Cambria Math" panose="02040503050406030204" pitchFamily="18" charset="0"/>
                            </a:rPr>
                            <m:t>−</m:t>
                          </m:r>
                          <m:r>
                            <a:rPr lang="en-GB" sz="2000" b="0" i="1" smtClean="0">
                              <a:latin typeface="Cambria Math" panose="02040503050406030204" pitchFamily="18" charset="0"/>
                            </a:rPr>
                            <m:t>34</m:t>
                          </m:r>
                        </m:sup>
                      </m:sSup>
                      <m:r>
                        <a:rPr lang="en-GB" sz="2000" i="1">
                          <a:latin typeface="Cambria Math" panose="02040503050406030204" pitchFamily="18" charset="0"/>
                        </a:rPr>
                        <m:t>= </m:t>
                      </m:r>
                      <m:r>
                        <a:rPr lang="en-GB" sz="2000" i="1">
                          <a:latin typeface="Cambria Math" panose="02040503050406030204" pitchFamily="18" charset="0"/>
                        </a:rPr>
                        <m:t>𝑃</m:t>
                      </m:r>
                      <m:d>
                        <m:dPr>
                          <m:ctrlPr>
                            <a:rPr lang="en-GB" sz="2000" i="1">
                              <a:latin typeface="Cambria Math" panose="02040503050406030204" pitchFamily="18" charset="0"/>
                            </a:rPr>
                          </m:ctrlPr>
                        </m:dPr>
                        <m:e>
                          <m:r>
                            <a:rPr lang="en-GB" sz="2000" i="1">
                              <a:latin typeface="Cambria Math" panose="02040503050406030204" pitchFamily="18" charset="0"/>
                            </a:rPr>
                            <m:t>𝑦</m:t>
                          </m:r>
                          <m:r>
                            <a:rPr lang="en-GB" sz="2000" i="1">
                              <a:latin typeface="Cambria Math" panose="02040503050406030204" pitchFamily="18" charset="0"/>
                            </a:rPr>
                            <m:t>=−12.4 </m:t>
                          </m:r>
                        </m:e>
                        <m:e>
                          <m:r>
                            <a:rPr lang="en-GB" sz="2000" i="1">
                              <a:latin typeface="Cambria Math" panose="02040503050406030204" pitchFamily="18" charset="0"/>
                            </a:rPr>
                            <m:t> </m:t>
                          </m:r>
                          <m:r>
                            <a:rPr lang="en-GB" sz="2000" i="1">
                              <a:latin typeface="Cambria Math" panose="02040503050406030204" pitchFamily="18" charset="0"/>
                            </a:rPr>
                            <m:t>𝜇</m:t>
                          </m:r>
                          <m:r>
                            <a:rPr lang="en-GB" sz="2000" i="1">
                              <a:latin typeface="Cambria Math" panose="02040503050406030204" pitchFamily="18" charset="0"/>
                            </a:rPr>
                            <m:t>=0, </m:t>
                          </m:r>
                          <m:r>
                            <a:rPr lang="en-GB" sz="2000" i="1">
                              <a:latin typeface="Cambria Math" panose="02040503050406030204" pitchFamily="18" charset="0"/>
                            </a:rPr>
                            <m:t>𝜎</m:t>
                          </m:r>
                          <m:r>
                            <a:rPr lang="en-GB" sz="2000" i="1">
                              <a:latin typeface="Cambria Math" panose="02040503050406030204" pitchFamily="18" charset="0"/>
                            </a:rPr>
                            <m:t>=1</m:t>
                          </m:r>
                        </m:e>
                      </m:d>
                    </m:oMath>
                  </m:oMathPara>
                </a14:m>
                <a:endParaRPr lang="en-GB" i="1" dirty="0">
                  <a:latin typeface="Cambria Math" panose="02040503050406030204" pitchFamily="18" charset="0"/>
                </a:endParaRPr>
              </a:p>
              <a:p>
                <a:pPr marL="0" indent="0">
                  <a:buNone/>
                </a:pPr>
                <a:endParaRPr lang="en-GB" i="1" dirty="0">
                  <a:latin typeface="Cambria Math" panose="02040503050406030204" pitchFamily="18" charset="0"/>
                </a:endParaRPr>
              </a:p>
              <a:p>
                <a:pPr marL="0" indent="0">
                  <a:buNone/>
                </a:pPr>
                <a:endParaRPr lang="en-GB" i="1" dirty="0">
                  <a:latin typeface="Cambria Math" panose="02040503050406030204" pitchFamily="18" charset="0"/>
                </a:endParaRPr>
              </a:p>
              <a:p>
                <a:pPr marL="0" indent="0">
                  <a:buNone/>
                </a:pPr>
                <a:endParaRPr lang="en-GB" i="1" dirty="0">
                  <a:latin typeface="Cambria Math" panose="02040503050406030204" pitchFamily="18" charset="0"/>
                </a:endParaRPr>
              </a:p>
              <a:p>
                <a:pPr marL="0" indent="0">
                  <a:buNone/>
                </a:pPr>
                <a:endParaRPr lang="en-GB" i="1" dirty="0">
                  <a:latin typeface="Cambria Math" panose="02040503050406030204" pitchFamily="18" charset="0"/>
                </a:endParaRPr>
              </a:p>
              <a:p>
                <a:pPr marL="0" indent="0">
                  <a:buNone/>
                </a:pPr>
                <a:endParaRPr lang="en-GB" dirty="0"/>
              </a:p>
              <a:p>
                <a:pPr marL="0" indent="0">
                  <a:buNone/>
                </a:pPr>
                <a:endParaRPr lang="en-GB" dirty="0"/>
              </a:p>
              <a:p>
                <a:pPr marL="0" indent="0">
                  <a:buNone/>
                </a:pPr>
                <a:endParaRPr lang="en-GB" dirty="0"/>
              </a:p>
            </p:txBody>
          </p:sp>
        </mc:Choice>
        <mc:Fallback xmlns="">
          <p:sp>
            <p:nvSpPr>
              <p:cNvPr id="7" name="Content Placeholder 5"/>
              <p:cNvSpPr>
                <a:spLocks noGrp="1" noRot="1" noChangeAspect="1" noMove="1" noResize="1" noEditPoints="1" noAdjustHandles="1" noChangeArrowheads="1" noChangeShapeType="1" noTextEdit="1"/>
              </p:cNvSpPr>
              <p:nvPr>
                <p:ph idx="1"/>
              </p:nvPr>
            </p:nvSpPr>
            <p:spPr>
              <a:xfrm>
                <a:off x="455429" y="1825625"/>
                <a:ext cx="6675474" cy="4351338"/>
              </a:xfr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7605823" y="5231219"/>
                <a:ext cx="4586177" cy="1200329"/>
              </a:xfrm>
              <a:prstGeom prst="rect">
                <a:avLst/>
              </a:prstGeom>
              <a:noFill/>
            </p:spPr>
            <p:txBody>
              <a:bodyPr wrap="square" rtlCol="0">
                <a:spAutoFit/>
              </a:bodyPr>
              <a:lstStyle/>
              <a:p>
                <a:r>
                  <a:rPr lang="en-GB" dirty="0"/>
                  <a:t>Note: These probability densities can be easily calculated in R… </a:t>
                </a:r>
              </a:p>
              <a:p>
                <a:pPr/>
                <a:br>
                  <a:rPr lang="en-GB" dirty="0"/>
                </a:b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𝑑𝑛𝑜𝑟𝑚</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=−12.4, </m:t>
                      </m:r>
                      <m:r>
                        <a:rPr lang="en-GB" b="0" i="1" smtClean="0">
                          <a:latin typeface="Cambria Math" panose="02040503050406030204" pitchFamily="18" charset="0"/>
                        </a:rPr>
                        <m:t>𝑚𝑒𝑎𝑛</m:t>
                      </m:r>
                      <m:r>
                        <a:rPr lang="en-GB" b="0" i="1" smtClean="0">
                          <a:latin typeface="Cambria Math" panose="02040503050406030204" pitchFamily="18" charset="0"/>
                        </a:rPr>
                        <m:t>=0, </m:t>
                      </m:r>
                      <m:r>
                        <a:rPr lang="en-GB" b="0" i="1" smtClean="0">
                          <a:latin typeface="Cambria Math" panose="02040503050406030204" pitchFamily="18" charset="0"/>
                        </a:rPr>
                        <m:t>𝑠𝑑</m:t>
                      </m:r>
                      <m:r>
                        <a:rPr lang="en-GB" b="0" i="1" smtClean="0">
                          <a:latin typeface="Cambria Math" panose="02040503050406030204" pitchFamily="18" charset="0"/>
                        </a:rPr>
                        <m:t>=1)</m:t>
                      </m:r>
                    </m:oMath>
                  </m:oMathPara>
                </a14:m>
                <a:endParaRPr lang="en-GB" dirty="0"/>
              </a:p>
            </p:txBody>
          </p:sp>
        </mc:Choice>
        <mc:Fallback xmlns="">
          <p:sp>
            <p:nvSpPr>
              <p:cNvPr id="14" name="TextBox 13"/>
              <p:cNvSpPr txBox="1">
                <a:spLocks noRot="1" noChangeAspect="1" noMove="1" noResize="1" noEditPoints="1" noAdjustHandles="1" noChangeArrowheads="1" noChangeShapeType="1" noTextEdit="1"/>
              </p:cNvSpPr>
              <p:nvPr/>
            </p:nvSpPr>
            <p:spPr>
              <a:xfrm>
                <a:off x="7605823" y="5231219"/>
                <a:ext cx="4586177" cy="1200329"/>
              </a:xfrm>
              <a:prstGeom prst="rect">
                <a:avLst/>
              </a:prstGeom>
              <a:blipFill>
                <a:blip r:embed="rId3"/>
                <a:stretch>
                  <a:fillRect l="-1197" t="-2538" b="-3553"/>
                </a:stretch>
              </a:blipFill>
            </p:spPr>
            <p:txBody>
              <a:bodyPr/>
              <a:lstStyle/>
              <a:p>
                <a:r>
                  <a:rPr lang="en-GB">
                    <a:noFill/>
                  </a:rPr>
                  <a:t> </a:t>
                </a:r>
              </a:p>
            </p:txBody>
          </p:sp>
        </mc:Fallback>
      </mc:AlternateContent>
      <p:pic>
        <p:nvPicPr>
          <p:cNvPr id="20" name="Picture 19"/>
          <p:cNvPicPr>
            <a:picLocks noChangeAspect="1"/>
          </p:cNvPicPr>
          <p:nvPr/>
        </p:nvPicPr>
        <p:blipFill>
          <a:blip r:embed="rId4"/>
          <a:stretch>
            <a:fillRect/>
          </a:stretch>
        </p:blipFill>
        <p:spPr>
          <a:xfrm>
            <a:off x="7031788" y="1247646"/>
            <a:ext cx="5160212" cy="3870159"/>
          </a:xfrm>
          <a:prstGeom prst="rect">
            <a:avLst/>
          </a:prstGeom>
        </p:spPr>
      </p:pic>
      <p:pic>
        <p:nvPicPr>
          <p:cNvPr id="22" name="Picture 21"/>
          <p:cNvPicPr>
            <a:picLocks noChangeAspect="1"/>
          </p:cNvPicPr>
          <p:nvPr/>
        </p:nvPicPr>
        <p:blipFill>
          <a:blip r:embed="rId5"/>
          <a:stretch>
            <a:fillRect/>
          </a:stretch>
        </p:blipFill>
        <p:spPr>
          <a:xfrm>
            <a:off x="7031788" y="1247646"/>
            <a:ext cx="5160212" cy="3870159"/>
          </a:xfrm>
          <a:prstGeom prst="rect">
            <a:avLst/>
          </a:prstGeom>
        </p:spPr>
      </p:pic>
      <p:pic>
        <p:nvPicPr>
          <p:cNvPr id="24" name="Picture 23"/>
          <p:cNvPicPr>
            <a:picLocks noChangeAspect="1"/>
          </p:cNvPicPr>
          <p:nvPr/>
        </p:nvPicPr>
        <p:blipFill>
          <a:blip r:embed="rId6"/>
          <a:stretch>
            <a:fillRect/>
          </a:stretch>
        </p:blipFill>
        <p:spPr>
          <a:xfrm>
            <a:off x="7031788" y="1247646"/>
            <a:ext cx="5160212" cy="3870159"/>
          </a:xfrm>
          <a:prstGeom prst="rect">
            <a:avLst/>
          </a:prstGeom>
        </p:spPr>
      </p:pic>
      <p:pic>
        <p:nvPicPr>
          <p:cNvPr id="25" name="Picture 24"/>
          <p:cNvPicPr>
            <a:picLocks noChangeAspect="1"/>
          </p:cNvPicPr>
          <p:nvPr/>
        </p:nvPicPr>
        <p:blipFill>
          <a:blip r:embed="rId7"/>
          <a:stretch>
            <a:fillRect/>
          </a:stretch>
        </p:blipFill>
        <p:spPr>
          <a:xfrm>
            <a:off x="7031788" y="1247646"/>
            <a:ext cx="5160212" cy="3870159"/>
          </a:xfrm>
          <a:prstGeom prst="rect">
            <a:avLst/>
          </a:prstGeom>
        </p:spPr>
      </p:pic>
    </p:spTree>
    <p:extLst>
      <p:ext uri="{BB962C8B-B14F-4D97-AF65-F5344CB8AC3E}">
        <p14:creationId xmlns:p14="http://schemas.microsoft.com/office/powerpoint/2010/main" val="3893780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How do we calculate the likelihood for a full data set (rather than one data point)?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−2.1, 0, 3.9, −12.4</m:t>
                          </m:r>
                        </m:e>
                      </m:d>
                    </m:oMath>
                  </m:oMathPara>
                </a14:m>
                <a:endParaRPr lang="en-GB" b="0" dirty="0"/>
              </a:p>
              <a:p>
                <a:pPr marL="0" indent="0">
                  <a:buNone/>
                </a:pPr>
                <a:endParaRPr lang="en-GB" dirty="0"/>
              </a:p>
              <a:p>
                <a:pPr marL="0" indent="0">
                  <a:buNone/>
                </a:pP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d>
                        <m:dPr>
                          <m:endChr m:val="|"/>
                          <m:ctrlPr>
                            <a:rPr lang="en-GB" i="1">
                              <a:latin typeface="Cambria Math" panose="02040503050406030204" pitchFamily="18" charset="0"/>
                            </a:rPr>
                          </m:ctrlPr>
                        </m:dPr>
                        <m:e>
                          <m:r>
                            <a:rPr lang="en-GB" i="1">
                              <a:latin typeface="Cambria Math" panose="02040503050406030204" pitchFamily="18" charset="0"/>
                            </a:rPr>
                            <m:t>𝑦</m:t>
                          </m:r>
                          <m:r>
                            <a:rPr lang="en-GB" i="1">
                              <a:latin typeface="Cambria Math" panose="02040503050406030204" pitchFamily="18" charset="0"/>
                            </a:rPr>
                            <m:t> </m:t>
                          </m:r>
                        </m:e>
                      </m:d>
                      <m:r>
                        <a:rPr lang="en-GB" i="1">
                          <a:latin typeface="Cambria Math" panose="02040503050406030204" pitchFamily="18" charset="0"/>
                        </a:rPr>
                        <m:t> </m:t>
                      </m:r>
                      <m:r>
                        <a:rPr lang="en-GB" i="1">
                          <a:latin typeface="Cambria Math" panose="02040503050406030204" pitchFamily="18" charset="0"/>
                        </a:rPr>
                        <m:t>𝜇</m:t>
                      </m:r>
                      <m:r>
                        <a:rPr lang="en-GB" i="1">
                          <a:latin typeface="Cambria Math" panose="02040503050406030204" pitchFamily="18" charset="0"/>
                        </a:rPr>
                        <m:t>, </m:t>
                      </m:r>
                      <m:r>
                        <a:rPr lang="en-GB" i="1">
                          <a:latin typeface="Cambria Math" panose="02040503050406030204" pitchFamily="18" charset="0"/>
                        </a:rPr>
                        <m:t>𝜎</m:t>
                      </m:r>
                      <m:r>
                        <a:rPr lang="en-GB" i="1">
                          <a:latin typeface="Cambria Math" panose="02040503050406030204" pitchFamily="18" charset="0"/>
                        </a:rPr>
                        <m:t>)=</m:t>
                      </m:r>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𝐼</m:t>
                          </m:r>
                        </m:sup>
                        <m:e>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r>
                                <a:rPr lang="en-GB" b="0" i="1" smtClean="0">
                                  <a:latin typeface="Cambria Math" panose="02040503050406030204" pitchFamily="18" charset="0"/>
                                </a:rPr>
                                <m:t>(</m:t>
                              </m:r>
                              <m:r>
                                <a:rPr lang="en-GB" b="0" i="1" smtClean="0">
                                  <a:latin typeface="Cambria Math" panose="02040503050406030204" pitchFamily="18" charset="0"/>
                                </a:rPr>
                                <m:t>𝑦</m:t>
                              </m:r>
                            </m:e>
                            <m:sub>
                              <m:r>
                                <a:rPr lang="en-GB" b="0" i="1" smtClean="0">
                                  <a:latin typeface="Cambria Math" panose="02040503050406030204" pitchFamily="18" charset="0"/>
                                </a:rPr>
                                <m:t>𝑖</m:t>
                              </m:r>
                            </m:sub>
                          </m:sSub>
                          <m:d>
                            <m:dPr>
                              <m:begChr m:val="|"/>
                              <m:ctrlPr>
                                <a:rPr lang="en-GB" b="0" i="1" smtClean="0">
                                  <a:latin typeface="Cambria Math" panose="02040503050406030204" pitchFamily="18" charset="0"/>
                                </a:rPr>
                              </m:ctrlPr>
                            </m:dPr>
                            <m:e>
                              <m:r>
                                <a:rPr lang="en-GB" b="0" i="1" smtClean="0">
                                  <a:latin typeface="Cambria Math" panose="02040503050406030204" pitchFamily="18" charset="0"/>
                                </a:rPr>
                                <m:t>0,1</m:t>
                              </m:r>
                            </m:e>
                          </m:d>
                        </m:e>
                      </m:nary>
                    </m:oMath>
                  </m:oMathPara>
                </a14:m>
                <a:endParaRPr lang="en-GB" dirty="0"/>
              </a:p>
              <a:p>
                <a:pPr marL="0" indent="0">
                  <a:buNone/>
                </a:pPr>
                <a:endParaRPr lang="en-GB" i="1" dirty="0">
                  <a:latin typeface="Cambria Math" panose="02040503050406030204" pitchFamily="18" charset="0"/>
                </a:endParaRPr>
              </a:p>
              <a:p>
                <a:pPr marL="0" indent="0">
                  <a:buNone/>
                </a:pP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d>
                        <m:dPr>
                          <m:endChr m:val="|"/>
                          <m:ctrlPr>
                            <a:rPr lang="en-GB" i="1">
                              <a:latin typeface="Cambria Math" panose="02040503050406030204" pitchFamily="18" charset="0"/>
                            </a:rPr>
                          </m:ctrlPr>
                        </m:dPr>
                        <m:e>
                          <m:r>
                            <a:rPr lang="en-GB" i="1">
                              <a:latin typeface="Cambria Math" panose="02040503050406030204" pitchFamily="18" charset="0"/>
                            </a:rPr>
                            <m:t>𝑦</m:t>
                          </m:r>
                          <m:r>
                            <a:rPr lang="en-GB" i="1">
                              <a:latin typeface="Cambria Math" panose="02040503050406030204" pitchFamily="18" charset="0"/>
                            </a:rPr>
                            <m:t> </m:t>
                          </m:r>
                        </m:e>
                      </m:d>
                      <m:r>
                        <a:rPr lang="en-GB" i="1">
                          <a:latin typeface="Cambria Math" panose="02040503050406030204" pitchFamily="18" charset="0"/>
                        </a:rPr>
                        <m:t> </m:t>
                      </m:r>
                      <m:r>
                        <a:rPr lang="en-GB" i="1">
                          <a:latin typeface="Cambria Math" panose="02040503050406030204" pitchFamily="18" charset="0"/>
                        </a:rPr>
                        <m:t>𝜇</m:t>
                      </m:r>
                      <m:r>
                        <a:rPr lang="en-GB" i="1">
                          <a:latin typeface="Cambria Math" panose="02040503050406030204" pitchFamily="18" charset="0"/>
                        </a:rPr>
                        <m:t>, </m:t>
                      </m:r>
                      <m:r>
                        <a:rPr lang="en-GB" i="1">
                          <a:latin typeface="Cambria Math" panose="02040503050406030204" pitchFamily="18" charset="0"/>
                        </a:rPr>
                        <m:t>𝜎</m:t>
                      </m:r>
                      <m:r>
                        <a:rPr lang="en-GB" i="1">
                          <a:latin typeface="Cambria Math" panose="02040503050406030204" pitchFamily="18" charset="0"/>
                        </a:rPr>
                        <m:t>)=0.044×0.399×1.99</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𝑒</m:t>
                          </m:r>
                        </m:e>
                        <m:sup>
                          <m:r>
                            <a:rPr lang="en-GB" b="0" i="1" smtClean="0">
                              <a:latin typeface="Cambria Math" panose="02040503050406030204" pitchFamily="18" charset="0"/>
                            </a:rPr>
                            <m:t>−4</m:t>
                          </m:r>
                        </m:sup>
                      </m:sSup>
                      <m:r>
                        <a:rPr lang="en-GB" b="0" i="1" smtClean="0">
                          <a:latin typeface="Cambria Math" panose="02040503050406030204" pitchFamily="18" charset="0"/>
                        </a:rPr>
                        <m:t>×</m:t>
                      </m:r>
                      <m:r>
                        <a:rPr lang="en-GB" i="1">
                          <a:latin typeface="Cambria Math" panose="02040503050406030204" pitchFamily="18" charset="0"/>
                        </a:rPr>
                        <m:t>1.63</m:t>
                      </m:r>
                      <m:sSup>
                        <m:sSupPr>
                          <m:ctrlPr>
                            <a:rPr lang="en-GB" i="1">
                              <a:latin typeface="Cambria Math" panose="02040503050406030204" pitchFamily="18" charset="0"/>
                            </a:rPr>
                          </m:ctrlPr>
                        </m:sSupPr>
                        <m:e>
                          <m:r>
                            <a:rPr lang="en-GB" i="1">
                              <a:latin typeface="Cambria Math" panose="02040503050406030204" pitchFamily="18" charset="0"/>
                            </a:rPr>
                            <m:t>𝑒</m:t>
                          </m:r>
                        </m:e>
                        <m:sup>
                          <m:r>
                            <a:rPr lang="en-GB" i="1">
                              <a:latin typeface="Cambria Math" panose="02040503050406030204" pitchFamily="18" charset="0"/>
                            </a:rPr>
                            <m:t>−34</m:t>
                          </m:r>
                        </m:sup>
                      </m:sSup>
                      <m:r>
                        <a:rPr lang="en-GB" b="0" i="1" smtClean="0">
                          <a:latin typeface="Cambria Math" panose="02040503050406030204" pitchFamily="18" charset="0"/>
                        </a:rPr>
                        <m:t>=5.68</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𝑒</m:t>
                          </m:r>
                        </m:e>
                        <m:sup>
                          <m:r>
                            <a:rPr lang="en-GB" b="0" i="1" smtClean="0">
                              <a:latin typeface="Cambria Math" panose="02040503050406030204" pitchFamily="18" charset="0"/>
                            </a:rPr>
                            <m:t>−40</m:t>
                          </m:r>
                        </m:sup>
                      </m:sSup>
                    </m:oMath>
                  </m:oMathPara>
                </a14:m>
                <a:endParaRPr lang="en-GB" dirty="0"/>
              </a:p>
              <a:p>
                <a:pPr marL="0" indent="0">
                  <a:buNone/>
                </a:pPr>
                <a:endParaRPr lang="en-GB" dirty="0"/>
              </a:p>
              <a:p>
                <a:pPr marL="0" indent="0">
                  <a:buNone/>
                </a:pPr>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9170960" y="3333611"/>
                <a:ext cx="2065822" cy="1148263"/>
              </a:xfrm>
              <a:prstGeom prst="rect">
                <a:avLst/>
              </a:prstGeom>
              <a:ln>
                <a:solidFill>
                  <a:schemeClr val="tx1"/>
                </a:solidFill>
              </a:ln>
            </p:spPr>
            <p:txBody>
              <a:bodyPr wrap="none">
                <a:spAutoFit/>
              </a:bodyPr>
              <a:lstStyle/>
              <a:p>
                <a:pPr algn="ctr"/>
                <a:r>
                  <a:rPr lang="en-GB" dirty="0">
                    <a:latin typeface="Cambria Math" panose="02040503050406030204" pitchFamily="18" charset="0"/>
                  </a:rPr>
                  <a:t>Log-likelihood</a:t>
                </a:r>
              </a:p>
              <a:p>
                <a:pPr/>
                <a14:m>
                  <m:oMathPara xmlns:m="http://schemas.openxmlformats.org/officeDocument/2006/math">
                    <m:oMathParaPr>
                      <m:jc m:val="centerGroup"/>
                    </m:oMathParaPr>
                    <m:oMath xmlns:m="http://schemas.openxmlformats.org/officeDocument/2006/math">
                      <m:nary>
                        <m:naryPr>
                          <m:chr m:val="∑"/>
                          <m:ctrlPr>
                            <a:rPr lang="en-GB" i="1">
                              <a:latin typeface="Cambria Math" panose="02040503050406030204" pitchFamily="18" charset="0"/>
                            </a:rPr>
                          </m:ctrlPr>
                        </m:naryPr>
                        <m:sub>
                          <m:r>
                            <m:rPr>
                              <m:brk m:alnAt="23"/>
                            </m:rP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𝐼</m:t>
                          </m:r>
                        </m:sup>
                        <m:e>
                          <m:func>
                            <m:funcPr>
                              <m:ctrlPr>
                                <a:rPr lang="en-GB" i="1">
                                  <a:latin typeface="Cambria Math" panose="02040503050406030204" pitchFamily="18" charset="0"/>
                                </a:rPr>
                              </m:ctrlPr>
                            </m:funcPr>
                            <m:fName>
                              <m:r>
                                <m:rPr>
                                  <m:sty m:val="p"/>
                                </m:rPr>
                                <a:rPr lang="en-GB">
                                  <a:latin typeface="Cambria Math" panose="02040503050406030204" pitchFamily="18" charset="0"/>
                                </a:rPr>
                                <m:t>log</m:t>
                              </m:r>
                            </m:fName>
                            <m:e>
                              <m:d>
                                <m:dPr>
                                  <m:ctrlPr>
                                    <a:rPr lang="en-GB" i="1">
                                      <a:latin typeface="Cambria Math" panose="02040503050406030204" pitchFamily="18" charset="0"/>
                                    </a:rPr>
                                  </m:ctrlPr>
                                </m:dPr>
                                <m:e>
                                  <m:r>
                                    <a:rPr lang="en-GB" i="1">
                                      <a:latin typeface="Cambria Math" panose="02040503050406030204" pitchFamily="18" charset="0"/>
                                    </a:rPr>
                                    <m:t>𝑃</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e>
                                    <m:e>
                                      <m:r>
                                        <a:rPr lang="en-GB" i="1">
                                          <a:latin typeface="Cambria Math" panose="02040503050406030204" pitchFamily="18" charset="0"/>
                                        </a:rPr>
                                        <m:t>0,1</m:t>
                                      </m:r>
                                    </m:e>
                                  </m:d>
                                </m:e>
                              </m:d>
                            </m:e>
                          </m:func>
                        </m:e>
                      </m:nary>
                    </m:oMath>
                  </m:oMathPara>
                </a14:m>
                <a:endParaRPr lang="en-GB" dirty="0"/>
              </a:p>
            </p:txBody>
          </p:sp>
        </mc:Choice>
        <mc:Fallback xmlns="">
          <p:sp>
            <p:nvSpPr>
              <p:cNvPr id="4" name="Rectangle 3"/>
              <p:cNvSpPr>
                <a:spLocks noRot="1" noChangeAspect="1" noMove="1" noResize="1" noEditPoints="1" noAdjustHandles="1" noChangeArrowheads="1" noChangeShapeType="1" noTextEdit="1"/>
              </p:cNvSpPr>
              <p:nvPr/>
            </p:nvSpPr>
            <p:spPr>
              <a:xfrm>
                <a:off x="9170960" y="3333611"/>
                <a:ext cx="2065822" cy="1148263"/>
              </a:xfrm>
              <a:prstGeom prst="rect">
                <a:avLst/>
              </a:prstGeom>
              <a:blipFill>
                <a:blip r:embed="rId3"/>
                <a:stretch>
                  <a:fillRect t="-3158"/>
                </a:stretch>
              </a:blipFill>
              <a:ln>
                <a:solidFill>
                  <a:schemeClr val="tx1"/>
                </a:solidFill>
              </a:ln>
            </p:spPr>
            <p:txBody>
              <a:bodyPr/>
              <a:lstStyle/>
              <a:p>
                <a:r>
                  <a:rPr lang="en-GB">
                    <a:noFill/>
                  </a:rPr>
                  <a:t> </a:t>
                </a:r>
              </a:p>
            </p:txBody>
          </p:sp>
        </mc:Fallback>
      </mc:AlternateContent>
      <p:sp>
        <p:nvSpPr>
          <p:cNvPr id="5" name="Rectangle 4"/>
          <p:cNvSpPr/>
          <p:nvPr/>
        </p:nvSpPr>
        <p:spPr>
          <a:xfrm>
            <a:off x="9356651" y="5422604"/>
            <a:ext cx="1516912" cy="567255"/>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90363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Maximum likelihood estimation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551813"/>
                <a:ext cx="6377763" cy="3625149"/>
              </a:xfrm>
            </p:spPr>
            <p:txBody>
              <a:bodyPr/>
              <a:lstStyle/>
              <a:p>
                <a:pPr marL="0" indent="0">
                  <a:buNone/>
                </a:pPr>
                <a:r>
                  <a:rPr lang="en-GB" dirty="0"/>
                  <a:t>Repeat the process for many combinations of </a:t>
                </a:r>
                <a14:m>
                  <m:oMath xmlns:m="http://schemas.openxmlformats.org/officeDocument/2006/math">
                    <m:r>
                      <a:rPr lang="en-GB" b="0" i="1" smtClean="0">
                        <a:latin typeface="Cambria Math" panose="02040503050406030204" pitchFamily="18" charset="0"/>
                      </a:rPr>
                      <m:t>𝜇</m:t>
                    </m:r>
                  </m:oMath>
                </a14:m>
                <a:r>
                  <a:rPr lang="en-GB" dirty="0"/>
                  <a:t> and </a:t>
                </a:r>
                <a14:m>
                  <m:oMath xmlns:m="http://schemas.openxmlformats.org/officeDocument/2006/math">
                    <m:r>
                      <a:rPr lang="en-GB" b="0" i="1" smtClean="0">
                        <a:latin typeface="Cambria Math" panose="02040503050406030204" pitchFamily="18" charset="0"/>
                      </a:rPr>
                      <m:t>𝜎</m:t>
                    </m:r>
                  </m:oMath>
                </a14:m>
                <a:r>
                  <a:rPr lang="en-GB" dirty="0"/>
                  <a:t>.</a:t>
                </a:r>
              </a:p>
              <a:p>
                <a:pPr marL="0" indent="0">
                  <a:buNone/>
                </a:pPr>
                <a:endParaRPr lang="en-GB" dirty="0"/>
              </a:p>
              <a:p>
                <a:pPr marL="0" indent="0">
                  <a:buNone/>
                </a:pPr>
                <a:r>
                  <a:rPr lang="en-GB" dirty="0"/>
                  <a:t>Search parameter values until you find the </a:t>
                </a:r>
                <a:r>
                  <a:rPr lang="en-GB" b="1" dirty="0"/>
                  <a:t>maximum likelihood </a:t>
                </a:r>
                <a:r>
                  <a:rPr lang="en-GB" dirty="0"/>
                  <a:t>for your data set.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551813"/>
                <a:ext cx="6377763" cy="3625149"/>
              </a:xfrm>
              <a:blipFill>
                <a:blip r:embed="rId2"/>
                <a:stretch>
                  <a:fillRect l="-2008" t="-2862" r="-2677"/>
                </a:stretch>
              </a:blipFill>
            </p:spPr>
            <p:txBody>
              <a:bodyPr/>
              <a:lstStyle/>
              <a:p>
                <a:r>
                  <a:rPr lang="en-GB">
                    <a:noFill/>
                  </a:rPr>
                  <a:t> </a:t>
                </a:r>
              </a:p>
            </p:txBody>
          </p:sp>
        </mc:Fallback>
      </mc:AlternateContent>
      <p:grpSp>
        <p:nvGrpSpPr>
          <p:cNvPr id="16" name="Group 15"/>
          <p:cNvGrpSpPr/>
          <p:nvPr/>
        </p:nvGrpSpPr>
        <p:grpSpPr>
          <a:xfrm>
            <a:off x="7201787" y="1421818"/>
            <a:ext cx="4976037" cy="4967038"/>
            <a:chOff x="7215963" y="1421818"/>
            <a:chExt cx="4976037" cy="4967038"/>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5963" y="1421818"/>
              <a:ext cx="4976037" cy="4967038"/>
            </a:xfrm>
            <a:prstGeom prst="rect">
              <a:avLst/>
            </a:prstGeom>
          </p:spPr>
        </p:pic>
        <p:cxnSp>
          <p:nvCxnSpPr>
            <p:cNvPr id="7" name="Straight Connector 6"/>
            <p:cNvCxnSpPr/>
            <p:nvPr/>
          </p:nvCxnSpPr>
          <p:spPr>
            <a:xfrm flipH="1" flipV="1">
              <a:off x="8343381" y="1961982"/>
              <a:ext cx="13809" cy="3396828"/>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rot="16200000">
                  <a:off x="6535477" y="3550906"/>
                  <a:ext cx="3246475"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𝑃</m:t>
                        </m:r>
                        <m:d>
                          <m:dPr>
                            <m:endChr m:val="|"/>
                            <m:ctrlPr>
                              <a:rPr lang="en-GB" b="0" i="1" smtClean="0">
                                <a:latin typeface="Cambria Math" panose="02040503050406030204" pitchFamily="18" charset="0"/>
                              </a:rPr>
                            </m:ctrlPr>
                          </m:dPr>
                          <m:e>
                            <m:r>
                              <a:rPr lang="en-GB" b="0" i="1" smtClean="0">
                                <a:latin typeface="Cambria Math" panose="02040503050406030204" pitchFamily="18" charset="0"/>
                              </a:rPr>
                              <m:t>𝑦</m:t>
                            </m:r>
                            <m:r>
                              <a:rPr lang="en-GB" b="0" i="1" smtClean="0">
                                <a:latin typeface="Cambria Math" panose="02040503050406030204" pitchFamily="18" charset="0"/>
                              </a:rPr>
                              <m:t> </m:t>
                            </m:r>
                          </m:e>
                        </m:d>
                        <m:r>
                          <a:rPr lang="en-GB" b="0" i="1" smtClean="0">
                            <a:latin typeface="Cambria Math" panose="02040503050406030204" pitchFamily="18" charset="0"/>
                          </a:rPr>
                          <m:t> </m:t>
                        </m:r>
                        <m:r>
                          <a:rPr lang="en-GB" b="0" i="1" smtClean="0">
                            <a:latin typeface="Cambria Math" panose="02040503050406030204" pitchFamily="18" charset="0"/>
                          </a:rPr>
                          <m:t>𝜇</m:t>
                        </m:r>
                        <m:r>
                          <a:rPr lang="en-GB" b="0" i="1" smtClean="0">
                            <a:latin typeface="Cambria Math" panose="02040503050406030204" pitchFamily="18" charset="0"/>
                          </a:rPr>
                          <m:t>, </m:t>
                        </m:r>
                        <m:r>
                          <a:rPr lang="en-GB" b="0" i="1" smtClean="0">
                            <a:latin typeface="Cambria Math" panose="02040503050406030204" pitchFamily="18" charset="0"/>
                          </a:rPr>
                          <m:t>𝜎</m:t>
                        </m:r>
                        <m:r>
                          <a:rPr lang="en-GB" b="0" i="1" smtClean="0">
                            <a:latin typeface="Cambria Math" panose="02040503050406030204" pitchFamily="18" charset="0"/>
                          </a:rPr>
                          <m:t>)</m:t>
                        </m:r>
                      </m:oMath>
                    </m:oMathPara>
                  </a14:m>
                  <a:endParaRPr lang="en-GB" dirty="0"/>
                </a:p>
              </p:txBody>
            </p:sp>
          </mc:Choice>
          <mc:Fallback xmlns="">
            <p:sp>
              <p:nvSpPr>
                <p:cNvPr id="9" name="TextBox 8"/>
                <p:cNvSpPr txBox="1">
                  <a:spLocks noRot="1" noChangeAspect="1" noMove="1" noResize="1" noEditPoints="1" noAdjustHandles="1" noChangeArrowheads="1" noChangeShapeType="1" noTextEdit="1"/>
                </p:cNvSpPr>
                <p:nvPr/>
              </p:nvSpPr>
              <p:spPr>
                <a:xfrm rot="16200000">
                  <a:off x="6535477" y="3550906"/>
                  <a:ext cx="3246475" cy="369332"/>
                </a:xfrm>
                <a:prstGeom prst="rect">
                  <a:avLst/>
                </a:prstGeom>
                <a:blipFill>
                  <a:blip r:embed="rId4"/>
                  <a:stretch>
                    <a:fillRect r="-1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8357190" y="5409534"/>
                  <a:ext cx="2996609"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𝜇</m:t>
                        </m:r>
                      </m:oMath>
                    </m:oMathPara>
                  </a14:m>
                  <a:endParaRPr lang="en-GB" dirty="0"/>
                </a:p>
              </p:txBody>
            </p:sp>
          </mc:Choice>
          <mc:Fallback xmlns="">
            <p:sp>
              <p:nvSpPr>
                <p:cNvPr id="11" name="TextBox 10"/>
                <p:cNvSpPr txBox="1">
                  <a:spLocks noRot="1" noChangeAspect="1" noMove="1" noResize="1" noEditPoints="1" noAdjustHandles="1" noChangeArrowheads="1" noChangeShapeType="1" noTextEdit="1"/>
                </p:cNvSpPr>
                <p:nvPr/>
              </p:nvSpPr>
              <p:spPr>
                <a:xfrm>
                  <a:off x="8357190" y="5409534"/>
                  <a:ext cx="2996609" cy="369332"/>
                </a:xfrm>
                <a:prstGeom prst="rect">
                  <a:avLst/>
                </a:prstGeom>
                <a:blipFill>
                  <a:blip r:embed="rId5"/>
                  <a:stretch>
                    <a:fillRect b="-327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rot="3840193">
                  <a:off x="10567839" y="4497731"/>
                  <a:ext cx="1353562" cy="369332"/>
                </a:xfrm>
                <a:prstGeom prst="rect">
                  <a:avLst/>
                </a:prstGeom>
                <a:noFill/>
              </p:spPr>
              <p:txBody>
                <a:bodyPr wrap="square" rtlCol="0">
                  <a:spAutoFit/>
                </a:bodyPr>
                <a:lstStyle/>
                <a:p>
                  <a:pPr algn="ctr"/>
                  <a:r>
                    <a:rPr lang="en-GB" b="0" dirty="0"/>
                    <a:t> </a:t>
                  </a:r>
                  <a14:m>
                    <m:oMath xmlns:m="http://schemas.openxmlformats.org/officeDocument/2006/math">
                      <m:r>
                        <a:rPr lang="en-GB" b="0" i="1" smtClean="0">
                          <a:latin typeface="Cambria Math" panose="02040503050406030204" pitchFamily="18" charset="0"/>
                        </a:rPr>
                        <m:t>𝜎</m:t>
                      </m:r>
                    </m:oMath>
                  </a14:m>
                  <a:endParaRPr lang="en-GB" dirty="0"/>
                </a:p>
              </p:txBody>
            </p:sp>
          </mc:Choice>
          <mc:Fallback xmlns="">
            <p:sp>
              <p:nvSpPr>
                <p:cNvPr id="12" name="TextBox 11"/>
                <p:cNvSpPr txBox="1">
                  <a:spLocks noRot="1" noChangeAspect="1" noMove="1" noResize="1" noEditPoints="1" noAdjustHandles="1" noChangeArrowheads="1" noChangeShapeType="1" noTextEdit="1"/>
                </p:cNvSpPr>
                <p:nvPr/>
              </p:nvSpPr>
              <p:spPr>
                <a:xfrm rot="3840193">
                  <a:off x="10567839" y="4497731"/>
                  <a:ext cx="1353562" cy="369332"/>
                </a:xfrm>
                <a:prstGeom prst="rect">
                  <a:avLst/>
                </a:prstGeom>
                <a:blipFill>
                  <a:blip r:embed="rId6"/>
                  <a:stretch>
                    <a:fillRect/>
                  </a:stretch>
                </a:blipFill>
              </p:spPr>
              <p:txBody>
                <a:bodyPr/>
                <a:lstStyle/>
                <a:p>
                  <a:r>
                    <a:rPr lang="en-GB">
                      <a:noFill/>
                    </a:rPr>
                    <a:t> </a:t>
                  </a:r>
                </a:p>
              </p:txBody>
            </p:sp>
          </mc:Fallback>
        </mc:AlternateContent>
      </p:grpSp>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8237343" flipV="1">
            <a:off x="10272449" y="1225347"/>
            <a:ext cx="512947" cy="543560"/>
          </a:xfrm>
          <a:prstGeom prst="rect">
            <a:avLst/>
          </a:prstGeom>
        </p:spPr>
      </p:pic>
      <p:sp>
        <p:nvSpPr>
          <p:cNvPr id="15" name="TextBox 14"/>
          <p:cNvSpPr txBox="1"/>
          <p:nvPr/>
        </p:nvSpPr>
        <p:spPr>
          <a:xfrm rot="18708232">
            <a:off x="10429514" y="619488"/>
            <a:ext cx="1422021" cy="369332"/>
          </a:xfrm>
          <a:prstGeom prst="rect">
            <a:avLst/>
          </a:prstGeom>
          <a:noFill/>
        </p:spPr>
        <p:txBody>
          <a:bodyPr wrap="square" rtlCol="0">
            <a:spAutoFit/>
          </a:bodyPr>
          <a:lstStyle/>
          <a:p>
            <a:r>
              <a:rPr lang="en-GB" b="1" dirty="0"/>
              <a:t>A frequentist</a:t>
            </a:r>
          </a:p>
        </p:txBody>
      </p:sp>
      <p:pic>
        <p:nvPicPr>
          <p:cNvPr id="17" name="Picture 16"/>
          <p:cNvPicPr>
            <a:picLocks noChangeAspect="1"/>
          </p:cNvPicPr>
          <p:nvPr/>
        </p:nvPicPr>
        <p:blipFill rotWithShape="1">
          <a:blip r:embed="rId8" cstate="print">
            <a:extLst>
              <a:ext uri="{28A0092B-C50C-407E-A947-70E740481C1C}">
                <a14:useLocalDpi xmlns:a14="http://schemas.microsoft.com/office/drawing/2010/main" val="0"/>
              </a:ext>
            </a:extLst>
          </a:blip>
          <a:srcRect l="12333" r="22648"/>
          <a:stretch/>
        </p:blipFill>
        <p:spPr>
          <a:xfrm>
            <a:off x="9631050" y="1611986"/>
            <a:ext cx="510363" cy="953386"/>
          </a:xfrm>
          <a:prstGeom prst="rect">
            <a:avLst/>
          </a:prstGeom>
        </p:spPr>
      </p:pic>
    </p:spTree>
    <p:extLst>
      <p:ext uri="{BB962C8B-B14F-4D97-AF65-F5344CB8AC3E}">
        <p14:creationId xmlns:p14="http://schemas.microsoft.com/office/powerpoint/2010/main" val="122490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Bayes’ theorem</a:t>
            </a:r>
            <a:br>
              <a:rPr lang="en-GB" dirty="0"/>
            </a:br>
            <a:r>
              <a:rPr lang="en-GB" sz="2800" dirty="0"/>
              <a:t>Do we just plug in the maximum likelihood (i.e. a single number)?</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513191"/>
                <a:ext cx="10515600" cy="4351338"/>
              </a:xfrm>
            </p:spPr>
            <p:txBody>
              <a:bodyPr/>
              <a:lstStyle/>
              <a:p>
                <a:pPr marL="0" indent="0">
                  <a:buNone/>
                </a:pPr>
                <a:endParaRPr lang="en-GB" sz="36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𝑃</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𝜇</m:t>
                          </m:r>
                          <m:r>
                            <a:rPr lang="en-GB" sz="3600" b="0" i="1" smtClean="0">
                              <a:latin typeface="Cambria Math" panose="02040503050406030204" pitchFamily="18" charset="0"/>
                            </a:rPr>
                            <m:t>,</m:t>
                          </m:r>
                          <m:r>
                            <a:rPr lang="en-GB" sz="3600" b="0" i="1" smtClean="0">
                              <a:latin typeface="Cambria Math" panose="02040503050406030204" pitchFamily="18" charset="0"/>
                            </a:rPr>
                            <m:t>𝜎</m:t>
                          </m:r>
                        </m:e>
                        <m:e>
                          <m:r>
                            <a:rPr lang="en-GB" sz="3600" b="0" i="1" smtClean="0">
                              <a:latin typeface="Cambria Math" panose="02040503050406030204" pitchFamily="18" charset="0"/>
                            </a:rPr>
                            <m:t>𝑦</m:t>
                          </m:r>
                        </m:e>
                      </m:d>
                      <m:r>
                        <a:rPr lang="en-GB" sz="3600" b="0" i="1" smtClean="0">
                          <a:latin typeface="Cambria Math" panose="02040503050406030204" pitchFamily="18" charset="0"/>
                        </a:rPr>
                        <m:t>=</m:t>
                      </m:r>
                      <m:f>
                        <m:fPr>
                          <m:ctrlPr>
                            <a:rPr lang="en-GB" sz="3600" b="0" i="1" smtClean="0">
                              <a:latin typeface="Cambria Math" panose="02040503050406030204" pitchFamily="18" charset="0"/>
                            </a:rPr>
                          </m:ctrlPr>
                        </m:fPr>
                        <m:num>
                          <m:r>
                            <a:rPr lang="en-GB" sz="3600" b="0" i="1" smtClean="0">
                              <a:latin typeface="Cambria Math" panose="02040503050406030204" pitchFamily="18" charset="0"/>
                            </a:rPr>
                            <m:t>𝑃</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𝑦</m:t>
                              </m:r>
                            </m:e>
                            <m:e>
                              <m:r>
                                <a:rPr lang="en-GB" sz="3600" i="1">
                                  <a:latin typeface="Cambria Math" panose="02040503050406030204" pitchFamily="18" charset="0"/>
                                </a:rPr>
                                <m:t>𝜇</m:t>
                              </m:r>
                              <m:r>
                                <a:rPr lang="en-GB" sz="3600" i="1">
                                  <a:latin typeface="Cambria Math" panose="02040503050406030204" pitchFamily="18" charset="0"/>
                                </a:rPr>
                                <m:t>,</m:t>
                              </m:r>
                              <m:r>
                                <a:rPr lang="en-GB" sz="3600" i="1">
                                  <a:latin typeface="Cambria Math" panose="02040503050406030204" pitchFamily="18" charset="0"/>
                                </a:rPr>
                                <m:t>𝜎</m:t>
                              </m:r>
                            </m:e>
                          </m:d>
                          <m:r>
                            <a:rPr lang="en-GB" sz="3600" b="0" i="1" smtClean="0">
                              <a:latin typeface="Cambria Math" panose="02040503050406030204" pitchFamily="18" charset="0"/>
                            </a:rPr>
                            <m:t> </m:t>
                          </m:r>
                          <m:r>
                            <a:rPr lang="en-GB" sz="3600" b="0" i="1" smtClean="0">
                              <a:latin typeface="Cambria Math" panose="02040503050406030204" pitchFamily="18" charset="0"/>
                            </a:rPr>
                            <m:t>𝑃</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𝜇</m:t>
                              </m:r>
                            </m:e>
                          </m:d>
                          <m:r>
                            <a:rPr lang="en-GB" sz="3600" b="0" i="1" smtClean="0">
                              <a:latin typeface="Cambria Math" panose="02040503050406030204" pitchFamily="18" charset="0"/>
                            </a:rPr>
                            <m:t>𝑃</m:t>
                          </m:r>
                          <m:r>
                            <a:rPr lang="en-GB" sz="3600" b="0" i="1" smtClean="0">
                              <a:latin typeface="Cambria Math" panose="02040503050406030204" pitchFamily="18" charset="0"/>
                            </a:rPr>
                            <m:t>(</m:t>
                          </m:r>
                          <m:r>
                            <a:rPr lang="en-GB" sz="3600" b="0" i="1" smtClean="0">
                              <a:latin typeface="Cambria Math" panose="02040503050406030204" pitchFamily="18" charset="0"/>
                            </a:rPr>
                            <m:t>𝜎</m:t>
                          </m:r>
                          <m:r>
                            <a:rPr lang="en-GB" sz="3600" b="0" i="1" smtClean="0">
                              <a:latin typeface="Cambria Math" panose="02040503050406030204" pitchFamily="18" charset="0"/>
                            </a:rPr>
                            <m:t>)</m:t>
                          </m:r>
                        </m:num>
                        <m:den>
                          <m:r>
                            <a:rPr lang="en-GB" sz="3600" b="0" i="1" smtClean="0">
                              <a:solidFill>
                                <a:schemeClr val="bg1">
                                  <a:lumMod val="50000"/>
                                </a:schemeClr>
                              </a:solidFill>
                              <a:latin typeface="Cambria Math" panose="02040503050406030204" pitchFamily="18" charset="0"/>
                            </a:rPr>
                            <m:t>𝑃</m:t>
                          </m:r>
                          <m:d>
                            <m:dPr>
                              <m:ctrlPr>
                                <a:rPr lang="en-GB" sz="3600" b="0" i="1" smtClean="0">
                                  <a:solidFill>
                                    <a:schemeClr val="bg1">
                                      <a:lumMod val="50000"/>
                                    </a:schemeClr>
                                  </a:solidFill>
                                  <a:latin typeface="Cambria Math" panose="02040503050406030204" pitchFamily="18" charset="0"/>
                                </a:rPr>
                              </m:ctrlPr>
                            </m:dPr>
                            <m:e>
                              <m:r>
                                <a:rPr lang="en-GB" sz="3600" b="0" i="1" smtClean="0">
                                  <a:solidFill>
                                    <a:schemeClr val="bg1">
                                      <a:lumMod val="50000"/>
                                    </a:schemeClr>
                                  </a:solidFill>
                                  <a:latin typeface="Cambria Math" panose="02040503050406030204" pitchFamily="18" charset="0"/>
                                </a:rPr>
                                <m:t>𝑦</m:t>
                              </m:r>
                            </m:e>
                          </m:d>
                        </m:den>
                      </m:f>
                    </m:oMath>
                  </m:oMathPara>
                </a14:m>
                <a:br>
                  <a:rPr lang="en-GB" sz="3600" b="0" dirty="0"/>
                </a:br>
                <a:endParaRPr lang="en-GB" sz="3600" b="0" i="1" dirty="0">
                  <a:latin typeface="Cambria Math" panose="02040503050406030204" pitchFamily="18" charset="0"/>
                </a:endParaRPr>
              </a:p>
              <a:p>
                <a:pPr marL="0" indent="0">
                  <a:buNone/>
                </a:pPr>
                <a:endParaRPr lang="en-GB" sz="3600" b="0" i="1" dirty="0">
                  <a:latin typeface="Cambria Math" panose="02040503050406030204" pitchFamily="18" charset="0"/>
                </a:endParaRPr>
              </a:p>
              <a:p>
                <a:pPr marL="0" indent="0">
                  <a:buNone/>
                </a:pPr>
                <a14:m>
                  <m:oMath xmlns:m="http://schemas.openxmlformats.org/officeDocument/2006/math">
                    <m:r>
                      <a:rPr lang="en-GB" b="0" i="1" smtClean="0">
                        <a:latin typeface="Cambria Math" panose="02040503050406030204" pitchFamily="18" charset="0"/>
                      </a:rPr>
                      <m:t>𝑦</m:t>
                    </m:r>
                  </m:oMath>
                </a14:m>
                <a:r>
                  <a:rPr lang="en-GB" b="0" i="1" dirty="0">
                    <a:latin typeface="Cambria Math" panose="02040503050406030204" pitchFamily="18" charset="0"/>
                  </a:rPr>
                  <a:t> </a:t>
                </a:r>
                <a:r>
                  <a:rPr lang="en-GB" b="0" dirty="0">
                    <a:latin typeface="Cambria Math" panose="02040503050406030204" pitchFamily="18" charset="0"/>
                  </a:rPr>
                  <a:t>= data</a:t>
                </a:r>
                <a:br>
                  <a:rPr lang="en-GB" b="0" i="1" dirty="0">
                    <a:latin typeface="Cambria Math" panose="02040503050406030204" pitchFamily="18" charset="0"/>
                  </a:rPr>
                </a:br>
                <a14:m>
                  <m:oMath xmlns:m="http://schemas.openxmlformats.org/officeDocument/2006/math">
                    <m:r>
                      <a:rPr lang="en-GB" b="0" i="1" smtClean="0">
                        <a:latin typeface="Cambria Math" panose="02040503050406030204" pitchFamily="18" charset="0"/>
                      </a:rPr>
                      <m:t>𝜇</m:t>
                    </m:r>
                  </m:oMath>
                </a14:m>
                <a:r>
                  <a:rPr lang="en-GB" dirty="0">
                    <a:latin typeface="Cambria Math" panose="02040503050406030204" pitchFamily="18" charset="0"/>
                  </a:rPr>
                  <a:t> = mean</a:t>
                </a:r>
              </a:p>
              <a:p>
                <a:pPr marL="0" indent="0">
                  <a:buNone/>
                </a:pPr>
                <a14:m>
                  <m:oMath xmlns:m="http://schemas.openxmlformats.org/officeDocument/2006/math">
                    <m:r>
                      <a:rPr lang="en-GB" b="0" i="1" smtClean="0">
                        <a:latin typeface="Cambria Math" panose="02040503050406030204" pitchFamily="18" charset="0"/>
                      </a:rPr>
                      <m:t>𝜎</m:t>
                    </m:r>
                  </m:oMath>
                </a14:m>
                <a:r>
                  <a:rPr lang="en-GB" dirty="0">
                    <a:latin typeface="Cambria Math" panose="02040503050406030204" pitchFamily="18" charset="0"/>
                  </a:rPr>
                  <a:t> = standard deviation</a:t>
                </a:r>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513191"/>
                <a:ext cx="10515600" cy="4351338"/>
              </a:xfrm>
              <a:blipFill>
                <a:blip r:embed="rId2"/>
                <a:stretch>
                  <a:fillRect/>
                </a:stretch>
              </a:blipFill>
            </p:spPr>
            <p:txBody>
              <a:bodyPr/>
              <a:lstStyle/>
              <a:p>
                <a:r>
                  <a:rPr lang="en-GB">
                    <a:noFill/>
                  </a:rPr>
                  <a:t> </a:t>
                </a:r>
              </a:p>
            </p:txBody>
          </p:sp>
        </mc:Fallback>
      </mc:AlternateContent>
      <p:sp>
        <p:nvSpPr>
          <p:cNvPr id="4" name="Rectangle 3"/>
          <p:cNvSpPr/>
          <p:nvPr/>
        </p:nvSpPr>
        <p:spPr>
          <a:xfrm>
            <a:off x="5330456" y="2912020"/>
            <a:ext cx="1870444" cy="624254"/>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5330456" y="2542688"/>
            <a:ext cx="1870444" cy="369332"/>
          </a:xfrm>
          <a:prstGeom prst="rect">
            <a:avLst/>
          </a:prstGeom>
          <a:noFill/>
        </p:spPr>
        <p:txBody>
          <a:bodyPr wrap="square" rtlCol="0">
            <a:spAutoFit/>
          </a:bodyPr>
          <a:lstStyle/>
          <a:p>
            <a:pPr algn="ctr"/>
            <a:r>
              <a:rPr lang="en-GB" b="1" dirty="0">
                <a:solidFill>
                  <a:schemeClr val="accent2"/>
                </a:solidFill>
              </a:rPr>
              <a:t>Likelihood</a:t>
            </a:r>
          </a:p>
        </p:txBody>
      </p:sp>
      <p:sp>
        <p:nvSpPr>
          <p:cNvPr id="6" name="Rectangle 5"/>
          <p:cNvSpPr/>
          <p:nvPr/>
        </p:nvSpPr>
        <p:spPr>
          <a:xfrm>
            <a:off x="7272703" y="2912020"/>
            <a:ext cx="1913827" cy="62425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7272703" y="2542688"/>
            <a:ext cx="1913827" cy="369332"/>
          </a:xfrm>
          <a:prstGeom prst="rect">
            <a:avLst/>
          </a:prstGeom>
          <a:noFill/>
        </p:spPr>
        <p:txBody>
          <a:bodyPr wrap="square" rtlCol="0">
            <a:spAutoFit/>
          </a:bodyPr>
          <a:lstStyle/>
          <a:p>
            <a:pPr algn="ctr"/>
            <a:r>
              <a:rPr lang="en-GB" b="1" dirty="0">
                <a:solidFill>
                  <a:srgbClr val="00B0F0"/>
                </a:solidFill>
              </a:rPr>
              <a:t>Priors</a:t>
            </a:r>
          </a:p>
        </p:txBody>
      </p:sp>
      <p:sp>
        <p:nvSpPr>
          <p:cNvPr id="12" name="Rectangle 11"/>
          <p:cNvSpPr/>
          <p:nvPr/>
        </p:nvSpPr>
        <p:spPr>
          <a:xfrm>
            <a:off x="2913322" y="3261751"/>
            <a:ext cx="1942214" cy="624254"/>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2913322" y="2892419"/>
            <a:ext cx="1942214" cy="369332"/>
          </a:xfrm>
          <a:prstGeom prst="rect">
            <a:avLst/>
          </a:prstGeom>
          <a:noFill/>
        </p:spPr>
        <p:txBody>
          <a:bodyPr wrap="square" rtlCol="0">
            <a:spAutoFit/>
          </a:bodyPr>
          <a:lstStyle/>
          <a:p>
            <a:pPr algn="ctr"/>
            <a:r>
              <a:rPr lang="en-GB" b="1" dirty="0">
                <a:solidFill>
                  <a:srgbClr val="7030A0"/>
                </a:solidFill>
              </a:rPr>
              <a:t>Posterior</a:t>
            </a:r>
          </a:p>
        </p:txBody>
      </p:sp>
    </p:spTree>
    <p:extLst>
      <p:ext uri="{BB962C8B-B14F-4D97-AF65-F5344CB8AC3E}">
        <p14:creationId xmlns:p14="http://schemas.microsoft.com/office/powerpoint/2010/main" val="179708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Bayes’ theorem</a:t>
            </a:r>
            <a:br>
              <a:rPr lang="en-GB" dirty="0"/>
            </a:br>
            <a:r>
              <a:rPr lang="en-GB" sz="2800" dirty="0"/>
              <a:t>Every term in Bayes theorem is a </a:t>
            </a:r>
            <a:r>
              <a:rPr lang="en-GB" sz="2800" b="1" dirty="0"/>
              <a:t>probability distribution.</a:t>
            </a:r>
            <a:endParaRPr lang="en-GB"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513176"/>
                <a:ext cx="10515600" cy="4351338"/>
              </a:xfrm>
            </p:spPr>
            <p:txBody>
              <a:bodyPr/>
              <a:lstStyle/>
              <a:p>
                <a:pPr marL="0" indent="0">
                  <a:buNone/>
                </a:pPr>
                <a:endParaRPr lang="en-GB" sz="36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𝑃</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𝜇</m:t>
                          </m:r>
                          <m:r>
                            <a:rPr lang="en-GB" sz="3600" b="0" i="1" smtClean="0">
                              <a:latin typeface="Cambria Math" panose="02040503050406030204" pitchFamily="18" charset="0"/>
                            </a:rPr>
                            <m:t>,</m:t>
                          </m:r>
                          <m:r>
                            <a:rPr lang="en-GB" sz="3600" b="0" i="1" smtClean="0">
                              <a:latin typeface="Cambria Math" panose="02040503050406030204" pitchFamily="18" charset="0"/>
                            </a:rPr>
                            <m:t>𝜎</m:t>
                          </m:r>
                        </m:e>
                        <m:e>
                          <m:r>
                            <a:rPr lang="en-GB" sz="3600" b="0" i="1" smtClean="0">
                              <a:latin typeface="Cambria Math" panose="02040503050406030204" pitchFamily="18" charset="0"/>
                            </a:rPr>
                            <m:t>𝑦</m:t>
                          </m:r>
                        </m:e>
                      </m:d>
                      <m:r>
                        <a:rPr lang="en-GB" sz="3600" b="0" i="1" smtClean="0">
                          <a:latin typeface="Cambria Math" panose="02040503050406030204" pitchFamily="18" charset="0"/>
                        </a:rPr>
                        <m:t>=</m:t>
                      </m:r>
                      <m:f>
                        <m:fPr>
                          <m:ctrlPr>
                            <a:rPr lang="en-GB" sz="3600" b="0" i="1" smtClean="0">
                              <a:latin typeface="Cambria Math" panose="02040503050406030204" pitchFamily="18" charset="0"/>
                            </a:rPr>
                          </m:ctrlPr>
                        </m:fPr>
                        <m:num>
                          <m:r>
                            <a:rPr lang="en-GB" sz="3600" b="0" i="1" smtClean="0">
                              <a:latin typeface="Cambria Math" panose="02040503050406030204" pitchFamily="18" charset="0"/>
                            </a:rPr>
                            <m:t>           </m:t>
                          </m:r>
                          <m:r>
                            <a:rPr lang="en-GB" sz="3600" b="0" i="1" smtClean="0">
                              <a:latin typeface="Cambria Math" panose="02040503050406030204" pitchFamily="18" charset="0"/>
                            </a:rPr>
                            <m:t>𝑃</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𝜇</m:t>
                              </m:r>
                            </m:e>
                          </m:d>
                          <m:r>
                            <a:rPr lang="en-GB" sz="3600" b="0" i="1" smtClean="0">
                              <a:latin typeface="Cambria Math" panose="02040503050406030204" pitchFamily="18" charset="0"/>
                            </a:rPr>
                            <m:t>𝑃</m:t>
                          </m:r>
                          <m:r>
                            <a:rPr lang="en-GB" sz="3600" b="0" i="1" smtClean="0">
                              <a:latin typeface="Cambria Math" panose="02040503050406030204" pitchFamily="18" charset="0"/>
                            </a:rPr>
                            <m:t>(</m:t>
                          </m:r>
                          <m:r>
                            <a:rPr lang="en-GB" sz="3600" b="0" i="1" smtClean="0">
                              <a:latin typeface="Cambria Math" panose="02040503050406030204" pitchFamily="18" charset="0"/>
                            </a:rPr>
                            <m:t>𝜎</m:t>
                          </m:r>
                          <m:r>
                            <a:rPr lang="en-GB" sz="3600" b="0" i="1" smtClean="0">
                              <a:latin typeface="Cambria Math" panose="02040503050406030204" pitchFamily="18" charset="0"/>
                            </a:rPr>
                            <m:t>)</m:t>
                          </m:r>
                        </m:num>
                        <m:den>
                          <m:r>
                            <a:rPr lang="en-GB" sz="3600" b="0" i="1" smtClean="0">
                              <a:solidFill>
                                <a:schemeClr val="bg1">
                                  <a:lumMod val="50000"/>
                                </a:schemeClr>
                              </a:solidFill>
                              <a:latin typeface="Cambria Math" panose="02040503050406030204" pitchFamily="18" charset="0"/>
                            </a:rPr>
                            <m:t>𝑃</m:t>
                          </m:r>
                          <m:d>
                            <m:dPr>
                              <m:ctrlPr>
                                <a:rPr lang="en-GB" sz="3600" b="0" i="1" smtClean="0">
                                  <a:solidFill>
                                    <a:schemeClr val="bg1">
                                      <a:lumMod val="50000"/>
                                    </a:schemeClr>
                                  </a:solidFill>
                                  <a:latin typeface="Cambria Math" panose="02040503050406030204" pitchFamily="18" charset="0"/>
                                </a:rPr>
                              </m:ctrlPr>
                            </m:dPr>
                            <m:e>
                              <m:r>
                                <a:rPr lang="en-GB" sz="3600" b="0" i="1" smtClean="0">
                                  <a:solidFill>
                                    <a:schemeClr val="bg1">
                                      <a:lumMod val="50000"/>
                                    </a:schemeClr>
                                  </a:solidFill>
                                  <a:latin typeface="Cambria Math" panose="02040503050406030204" pitchFamily="18" charset="0"/>
                                </a:rPr>
                                <m:t>𝑦</m:t>
                              </m:r>
                            </m:e>
                          </m:d>
                        </m:den>
                      </m:f>
                    </m:oMath>
                  </m:oMathPara>
                </a14:m>
                <a:br>
                  <a:rPr lang="en-GB" sz="3600" b="0" dirty="0"/>
                </a:br>
                <a:endParaRPr lang="en-GB" sz="3600" b="0" i="1" dirty="0">
                  <a:latin typeface="Cambria Math" panose="02040503050406030204" pitchFamily="18" charset="0"/>
                </a:endParaRPr>
              </a:p>
              <a:p>
                <a:pPr marL="0" indent="0">
                  <a:buNone/>
                </a:pPr>
                <a:endParaRPr lang="en-GB" sz="3600" b="0" i="1" dirty="0">
                  <a:latin typeface="Cambria Math" panose="02040503050406030204" pitchFamily="18" charset="0"/>
                </a:endParaRPr>
              </a:p>
              <a:p>
                <a:pPr marL="0" indent="0">
                  <a:buNone/>
                </a:pPr>
                <a14:m>
                  <m:oMath xmlns:m="http://schemas.openxmlformats.org/officeDocument/2006/math">
                    <m:r>
                      <a:rPr lang="en-GB" b="0" i="1" smtClean="0">
                        <a:latin typeface="Cambria Math" panose="02040503050406030204" pitchFamily="18" charset="0"/>
                      </a:rPr>
                      <m:t>𝑦</m:t>
                    </m:r>
                  </m:oMath>
                </a14:m>
                <a:r>
                  <a:rPr lang="en-GB" b="0" i="1" dirty="0">
                    <a:latin typeface="Cambria Math" panose="02040503050406030204" pitchFamily="18" charset="0"/>
                  </a:rPr>
                  <a:t> </a:t>
                </a:r>
                <a:r>
                  <a:rPr lang="en-GB" b="0" dirty="0">
                    <a:latin typeface="Cambria Math" panose="02040503050406030204" pitchFamily="18" charset="0"/>
                  </a:rPr>
                  <a:t>= data</a:t>
                </a:r>
                <a:br>
                  <a:rPr lang="en-GB" b="0" i="1" dirty="0">
                    <a:latin typeface="Cambria Math" panose="02040503050406030204" pitchFamily="18" charset="0"/>
                  </a:rPr>
                </a:br>
                <a14:m>
                  <m:oMath xmlns:m="http://schemas.openxmlformats.org/officeDocument/2006/math">
                    <m:r>
                      <a:rPr lang="en-GB" b="0" i="1" smtClean="0">
                        <a:latin typeface="Cambria Math" panose="02040503050406030204" pitchFamily="18" charset="0"/>
                      </a:rPr>
                      <m:t>𝜇</m:t>
                    </m:r>
                  </m:oMath>
                </a14:m>
                <a:r>
                  <a:rPr lang="en-GB" dirty="0">
                    <a:latin typeface="Cambria Math" panose="02040503050406030204" pitchFamily="18" charset="0"/>
                  </a:rPr>
                  <a:t> = mean</a:t>
                </a:r>
              </a:p>
              <a:p>
                <a:pPr marL="0" indent="0">
                  <a:buNone/>
                </a:pPr>
                <a14:m>
                  <m:oMath xmlns:m="http://schemas.openxmlformats.org/officeDocument/2006/math">
                    <m:r>
                      <a:rPr lang="en-GB" b="0" i="1" smtClean="0">
                        <a:latin typeface="Cambria Math" panose="02040503050406030204" pitchFamily="18" charset="0"/>
                      </a:rPr>
                      <m:t>𝜎</m:t>
                    </m:r>
                  </m:oMath>
                </a14:m>
                <a:r>
                  <a:rPr lang="en-GB" dirty="0">
                    <a:latin typeface="Cambria Math" panose="02040503050406030204" pitchFamily="18" charset="0"/>
                  </a:rPr>
                  <a:t> = standard deviation</a:t>
                </a:r>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513176"/>
                <a:ext cx="10515600" cy="4351338"/>
              </a:xfrm>
              <a:blipFill>
                <a:blip r:embed="rId2"/>
                <a:stretch>
                  <a:fillRect/>
                </a:stretch>
              </a:blipFill>
            </p:spPr>
            <p:txBody>
              <a:bodyPr/>
              <a:lstStyle/>
              <a:p>
                <a:r>
                  <a:rPr lang="en-GB">
                    <a:noFill/>
                  </a:rPr>
                  <a:t> </a:t>
                </a:r>
              </a:p>
            </p:txBody>
          </p:sp>
        </mc:Fallback>
      </mc:AlternateContent>
      <p:sp>
        <p:nvSpPr>
          <p:cNvPr id="4" name="Rectangle 3"/>
          <p:cNvSpPr/>
          <p:nvPr/>
        </p:nvSpPr>
        <p:spPr>
          <a:xfrm>
            <a:off x="5774982" y="2542673"/>
            <a:ext cx="1029852" cy="993586"/>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5628159" y="2216613"/>
            <a:ext cx="1351219" cy="369332"/>
          </a:xfrm>
          <a:prstGeom prst="rect">
            <a:avLst/>
          </a:prstGeom>
          <a:noFill/>
        </p:spPr>
        <p:txBody>
          <a:bodyPr wrap="square" rtlCol="0">
            <a:spAutoFit/>
          </a:bodyPr>
          <a:lstStyle/>
          <a:p>
            <a:pPr algn="ctr"/>
            <a:r>
              <a:rPr lang="en-GB" b="1" dirty="0">
                <a:solidFill>
                  <a:schemeClr val="accent2"/>
                </a:solidFill>
              </a:rPr>
              <a:t>Likelihood</a:t>
            </a:r>
          </a:p>
        </p:txBody>
      </p:sp>
      <p:sp>
        <p:nvSpPr>
          <p:cNvPr id="6" name="Rectangle 5"/>
          <p:cNvSpPr/>
          <p:nvPr/>
        </p:nvSpPr>
        <p:spPr>
          <a:xfrm>
            <a:off x="6861578" y="2912005"/>
            <a:ext cx="1913827" cy="62425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6861578" y="2542673"/>
            <a:ext cx="1913827" cy="369332"/>
          </a:xfrm>
          <a:prstGeom prst="rect">
            <a:avLst/>
          </a:prstGeom>
          <a:noFill/>
        </p:spPr>
        <p:txBody>
          <a:bodyPr wrap="square" rtlCol="0">
            <a:spAutoFit/>
          </a:bodyPr>
          <a:lstStyle/>
          <a:p>
            <a:pPr algn="ctr"/>
            <a:r>
              <a:rPr lang="en-GB" b="1" dirty="0">
                <a:solidFill>
                  <a:srgbClr val="00B0F0"/>
                </a:solidFill>
              </a:rPr>
              <a:t>Priors</a:t>
            </a:r>
          </a:p>
        </p:txBody>
      </p:sp>
      <p:sp>
        <p:nvSpPr>
          <p:cNvPr id="12" name="Rectangle 11"/>
          <p:cNvSpPr/>
          <p:nvPr/>
        </p:nvSpPr>
        <p:spPr>
          <a:xfrm>
            <a:off x="3310266" y="3261736"/>
            <a:ext cx="1942214" cy="624254"/>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3310266" y="2892404"/>
            <a:ext cx="1942214" cy="369332"/>
          </a:xfrm>
          <a:prstGeom prst="rect">
            <a:avLst/>
          </a:prstGeom>
          <a:noFill/>
        </p:spPr>
        <p:txBody>
          <a:bodyPr wrap="square" rtlCol="0">
            <a:spAutoFit/>
          </a:bodyPr>
          <a:lstStyle/>
          <a:p>
            <a:pPr algn="ctr"/>
            <a:r>
              <a:rPr lang="en-GB" b="1" dirty="0">
                <a:solidFill>
                  <a:srgbClr val="7030A0"/>
                </a:solidFill>
              </a:rPr>
              <a:t>Posterior</a:t>
            </a:r>
          </a:p>
        </p:txBody>
      </p:sp>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l="20184" t="13990" r="12705" b="15667"/>
          <a:stretch/>
        </p:blipFill>
        <p:spPr>
          <a:xfrm>
            <a:off x="5846233" y="2585201"/>
            <a:ext cx="873281" cy="913663"/>
          </a:xfrm>
          <a:prstGeom prst="rect">
            <a:avLst/>
          </a:prstGeom>
        </p:spPr>
      </p:pic>
    </p:spTree>
    <p:extLst>
      <p:ext uri="{BB962C8B-B14F-4D97-AF65-F5344CB8AC3E}">
        <p14:creationId xmlns:p14="http://schemas.microsoft.com/office/powerpoint/2010/main" val="42098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a:t>What does this likelihood tell us about our data and our hypothesis?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r>
                        <a:rPr lang="en-GB" b="0" i="1" smtClean="0">
                          <a:latin typeface="Cambria Math" panose="02040503050406030204" pitchFamily="18" charset="0"/>
                        </a:rPr>
                        <m:t> ~ </m:t>
                      </m:r>
                      <m:r>
                        <a:rPr lang="en-GB" b="0" i="1" smtClean="0">
                          <a:latin typeface="Cambria Math" panose="02040503050406030204" pitchFamily="18" charset="0"/>
                        </a:rPr>
                        <m:t>𝑁𝑜𝑟𝑚𝑎𝑙</m:t>
                      </m:r>
                      <m:d>
                        <m:dPr>
                          <m:ctrlPr>
                            <a:rPr lang="en-GB" b="0" i="1" smtClean="0">
                              <a:latin typeface="Cambria Math" panose="02040503050406030204" pitchFamily="18" charset="0"/>
                            </a:rPr>
                          </m:ctrlPr>
                        </m:dPr>
                        <m:e>
                          <m:r>
                            <a:rPr lang="en-GB" b="0" i="1" smtClean="0">
                              <a:latin typeface="Cambria Math" panose="02040503050406030204" pitchFamily="18" charset="0"/>
                            </a:rPr>
                            <m:t>𝜇</m:t>
                          </m:r>
                          <m:r>
                            <a:rPr lang="en-GB" b="0" i="1" smtClean="0">
                              <a:latin typeface="Cambria Math" panose="02040503050406030204" pitchFamily="18" charset="0"/>
                            </a:rPr>
                            <m:t>, </m:t>
                          </m:r>
                          <m:r>
                            <a:rPr lang="en-GB" b="0" i="1" smtClean="0">
                              <a:latin typeface="Cambria Math" panose="02040503050406030204" pitchFamily="18" charset="0"/>
                            </a:rPr>
                            <m:t>𝜎</m:t>
                          </m:r>
                        </m:e>
                      </m:d>
                    </m:oMath>
                  </m:oMathPara>
                </a14:m>
                <a:endParaRPr lang="en-GB" b="0" dirty="0"/>
              </a:p>
              <a:p>
                <a:pPr marL="0" indent="0">
                  <a:buNone/>
                </a:pPr>
                <a:endParaRPr lang="en-GB" dirty="0"/>
              </a:p>
              <a:p>
                <a:pPr>
                  <a:buFont typeface="Wingdings" panose="05000000000000000000" pitchFamily="2" charset="2"/>
                  <a:buChar char="ü"/>
                </a:pPr>
                <a14:m>
                  <m:oMath xmlns:m="http://schemas.openxmlformats.org/officeDocument/2006/math">
                    <m:r>
                      <a:rPr lang="en-GB" b="0" i="1" smtClean="0">
                        <a:latin typeface="Cambria Math" panose="02040503050406030204" pitchFamily="18" charset="0"/>
                      </a:rPr>
                      <m:t>𝑦</m:t>
                    </m:r>
                  </m:oMath>
                </a14:m>
                <a:r>
                  <a:rPr lang="en-GB" dirty="0"/>
                  <a:t> is a continuous number.</a:t>
                </a:r>
              </a:p>
              <a:p>
                <a:pPr>
                  <a:buFont typeface="Wingdings" panose="05000000000000000000" pitchFamily="2" charset="2"/>
                  <a:buChar char="ü"/>
                </a:pPr>
                <a:r>
                  <a:rPr lang="en-GB" dirty="0"/>
                  <a:t>It can be positive and negative.</a:t>
                </a:r>
              </a:p>
              <a:p>
                <a:pPr>
                  <a:buFont typeface="Wingdings" panose="05000000000000000000" pitchFamily="2" charset="2"/>
                  <a:buChar char="ü"/>
                </a:pPr>
                <a:r>
                  <a:rPr lang="en-GB" dirty="0"/>
                  <a:t>We have </a:t>
                </a:r>
                <a14:m>
                  <m:oMath xmlns:m="http://schemas.openxmlformats.org/officeDocument/2006/math">
                    <m:r>
                      <a:rPr lang="en-GB" b="0" i="1" smtClean="0">
                        <a:latin typeface="Cambria Math" panose="02040503050406030204" pitchFamily="18" charset="0"/>
                      </a:rPr>
                      <m:t>𝐼</m:t>
                    </m:r>
                  </m:oMath>
                </a14:m>
                <a:r>
                  <a:rPr lang="en-GB" dirty="0"/>
                  <a:t> observations of </a:t>
                </a:r>
                <a14:m>
                  <m:oMath xmlns:m="http://schemas.openxmlformats.org/officeDocument/2006/math">
                    <m:r>
                      <a:rPr lang="en-GB" b="0" i="1" smtClean="0">
                        <a:latin typeface="Cambria Math" panose="02040503050406030204" pitchFamily="18" charset="0"/>
                      </a:rPr>
                      <m:t>𝑦</m:t>
                    </m:r>
                  </m:oMath>
                </a14:m>
                <a:r>
                  <a:rPr lang="en-GB" dirty="0"/>
                  <a:t>.</a:t>
                </a:r>
              </a:p>
              <a:p>
                <a:pPr>
                  <a:buFont typeface="Wingdings" panose="05000000000000000000" pitchFamily="2" charset="2"/>
                  <a:buChar char="ü"/>
                </a:pPr>
                <a:r>
                  <a:rPr lang="en-GB" dirty="0"/>
                  <a:t>The most likely value of </a:t>
                </a:r>
                <a14:m>
                  <m:oMath xmlns:m="http://schemas.openxmlformats.org/officeDocument/2006/math">
                    <m:r>
                      <a:rPr lang="en-GB" b="0" i="1" smtClean="0">
                        <a:latin typeface="Cambria Math" panose="02040503050406030204" pitchFamily="18" charset="0"/>
                      </a:rPr>
                      <m:t>𝑦</m:t>
                    </m:r>
                  </m:oMath>
                </a14:m>
                <a:r>
                  <a:rPr lang="en-GB" dirty="0"/>
                  <a:t> is </a:t>
                </a:r>
                <a14:m>
                  <m:oMath xmlns:m="http://schemas.openxmlformats.org/officeDocument/2006/math">
                    <m:r>
                      <a:rPr lang="en-GB" i="1">
                        <a:latin typeface="Cambria Math" panose="02040503050406030204" pitchFamily="18" charset="0"/>
                      </a:rPr>
                      <m:t>𝜇</m:t>
                    </m:r>
                  </m:oMath>
                </a14:m>
                <a:r>
                  <a:rPr lang="en-GB" dirty="0"/>
                  <a:t>. </a:t>
                </a:r>
              </a:p>
              <a:p>
                <a:pPr>
                  <a:buFont typeface="Wingdings" panose="05000000000000000000" pitchFamily="2" charset="2"/>
                  <a:buChar char="ü"/>
                </a:pPr>
                <a:r>
                  <a:rPr lang="en-GB" dirty="0"/>
                  <a:t>It is a symmetrical distribution, i.e. </a:t>
                </a:r>
                <a14:m>
                  <m:oMath xmlns:m="http://schemas.openxmlformats.org/officeDocument/2006/math">
                    <m:r>
                      <a:rPr lang="en-GB" b="0" i="1" smtClean="0">
                        <a:latin typeface="Cambria Math" panose="02040503050406030204" pitchFamily="18" charset="0"/>
                      </a:rPr>
                      <m:t>𝑚𝑒𝑎𝑛</m:t>
                    </m:r>
                    <m:d>
                      <m:dPr>
                        <m:ctrlPr>
                          <a:rPr lang="en-GB" b="0" i="1" smtClean="0">
                            <a:latin typeface="Cambria Math" panose="02040503050406030204" pitchFamily="18" charset="0"/>
                          </a:rPr>
                        </m:ctrlPr>
                      </m:dPr>
                      <m:e>
                        <m:r>
                          <a:rPr lang="en-GB" b="0" i="1" smtClean="0">
                            <a:latin typeface="Cambria Math" panose="02040503050406030204" pitchFamily="18" charset="0"/>
                          </a:rPr>
                          <m:t>𝑦</m:t>
                        </m:r>
                      </m:e>
                    </m:d>
                    <m:r>
                      <a:rPr lang="en-GB" b="0" i="1" smtClean="0">
                        <a:latin typeface="Cambria Math" panose="02040503050406030204" pitchFamily="18" charset="0"/>
                      </a:rPr>
                      <m:t>=</m:t>
                    </m:r>
                    <m:r>
                      <a:rPr lang="en-GB" b="0" i="1" smtClean="0">
                        <a:latin typeface="Cambria Math" panose="02040503050406030204" pitchFamily="18" charset="0"/>
                      </a:rPr>
                      <m:t>𝑚𝑒𝑑𝑖𝑎𝑛</m:t>
                    </m:r>
                    <m:d>
                      <m:dPr>
                        <m:ctrlPr>
                          <a:rPr lang="en-GB" b="0" i="1" smtClean="0">
                            <a:latin typeface="Cambria Math" panose="02040503050406030204" pitchFamily="18" charset="0"/>
                          </a:rPr>
                        </m:ctrlPr>
                      </m:dPr>
                      <m:e>
                        <m:r>
                          <a:rPr lang="en-GB" b="0" i="1" smtClean="0">
                            <a:latin typeface="Cambria Math" panose="02040503050406030204" pitchFamily="18" charset="0"/>
                          </a:rPr>
                          <m:t>𝑦</m:t>
                        </m:r>
                      </m:e>
                    </m:d>
                  </m:oMath>
                </a14:m>
                <a:r>
                  <a:rPr lang="en-GB" dirty="0"/>
                  <a:t>.</a:t>
                </a:r>
              </a:p>
              <a:p>
                <a:pPr>
                  <a:buFont typeface="Wingdings" panose="05000000000000000000" pitchFamily="2" charset="2"/>
                  <a:buChar char="ü"/>
                </a:pPr>
                <a:r>
                  <a:rPr lang="en-GB" dirty="0"/>
                  <a:t>Variation around the mean is “bell-shaped” with a width defined by </a:t>
                </a:r>
                <a14:m>
                  <m:oMath xmlns:m="http://schemas.openxmlformats.org/officeDocument/2006/math">
                    <m:r>
                      <a:rPr lang="en-GB" b="0" i="1" smtClean="0">
                        <a:latin typeface="Cambria Math" panose="02040503050406030204" pitchFamily="18" charset="0"/>
                      </a:rPr>
                      <m:t>𝜎</m:t>
                    </m:r>
                  </m:oMath>
                </a14:m>
                <a:r>
                  <a:rPr lang="en-GB" dirty="0"/>
                  <a:t>.</a:t>
                </a:r>
              </a:p>
              <a:p>
                <a:pPr>
                  <a:buFont typeface="Wingdings" panose="05000000000000000000" pitchFamily="2" charset="2"/>
                  <a:buChar char="ü"/>
                </a:pPr>
                <a14:m>
                  <m:oMath xmlns:m="http://schemas.openxmlformats.org/officeDocument/2006/math">
                    <m:r>
                      <a:rPr lang="en-GB" b="0" i="1" smtClean="0">
                        <a:latin typeface="Cambria Math" panose="02040503050406030204" pitchFamily="18" charset="0"/>
                      </a:rPr>
                      <m:t>𝜇</m:t>
                    </m:r>
                  </m:oMath>
                </a14:m>
                <a:r>
                  <a:rPr lang="en-GB" dirty="0"/>
                  <a:t> and </a:t>
                </a:r>
                <a14:m>
                  <m:oMath xmlns:m="http://schemas.openxmlformats.org/officeDocument/2006/math">
                    <m:r>
                      <a:rPr lang="en-GB" b="0" i="1" smtClean="0">
                        <a:latin typeface="Cambria Math" panose="02040503050406030204" pitchFamily="18" charset="0"/>
                      </a:rPr>
                      <m:t>𝜎</m:t>
                    </m:r>
                  </m:oMath>
                </a14:m>
                <a:r>
                  <a:rPr lang="en-GB" dirty="0"/>
                  <a:t> are not dependent on each other or any other parameters or data.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8" r="-464" b="-2941"/>
                </a:stretch>
              </a:blipFill>
            </p:spPr>
            <p:txBody>
              <a:bodyPr/>
              <a:lstStyle/>
              <a:p>
                <a:r>
                  <a:rPr lang="en-GB">
                    <a:noFill/>
                  </a:rPr>
                  <a:t> </a:t>
                </a:r>
              </a:p>
            </p:txBody>
          </p:sp>
        </mc:Fallback>
      </mc:AlternateContent>
    </p:spTree>
    <p:extLst>
      <p:ext uri="{BB962C8B-B14F-4D97-AF65-F5344CB8AC3E}">
        <p14:creationId xmlns:p14="http://schemas.microsoft.com/office/powerpoint/2010/main" val="1432495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Outline of the week</a:t>
            </a:r>
          </a:p>
        </p:txBody>
      </p:sp>
      <p:sp>
        <p:nvSpPr>
          <p:cNvPr id="3" name="Content Placeholder 2"/>
          <p:cNvSpPr>
            <a:spLocks noGrp="1"/>
          </p:cNvSpPr>
          <p:nvPr>
            <p:ph idx="1"/>
          </p:nvPr>
        </p:nvSpPr>
        <p:spPr/>
        <p:txBody>
          <a:bodyPr/>
          <a:lstStyle/>
          <a:p>
            <a:r>
              <a:rPr lang="en-GB" dirty="0"/>
              <a:t>Day 1:  Basic building blocks for Bayesian inference</a:t>
            </a:r>
          </a:p>
          <a:p>
            <a:r>
              <a:rPr lang="en-GB" dirty="0"/>
              <a:t>Day 2:  Linear regression and hierarchical models</a:t>
            </a:r>
          </a:p>
          <a:p>
            <a:r>
              <a:rPr lang="en-GB" dirty="0"/>
              <a:t>Day 3:  Cohort component projection model</a:t>
            </a:r>
          </a:p>
          <a:p>
            <a:r>
              <a:rPr lang="en-GB" dirty="0"/>
              <a:t>Day 4:  Migration analysis</a:t>
            </a:r>
          </a:p>
          <a:p>
            <a:r>
              <a:rPr lang="en-GB" dirty="0"/>
              <a:t>Day 5:  Design and run your own model! (+ review? advanced topic?)</a:t>
            </a:r>
          </a:p>
        </p:txBody>
      </p:sp>
    </p:spTree>
    <p:extLst>
      <p:ext uri="{BB962C8B-B14F-4D97-AF65-F5344CB8AC3E}">
        <p14:creationId xmlns:p14="http://schemas.microsoft.com/office/powerpoint/2010/main" val="12103296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Probability distributions</a:t>
            </a:r>
          </a:p>
        </p:txBody>
      </p:sp>
      <p:sp>
        <p:nvSpPr>
          <p:cNvPr id="3" name="Content Placeholder 2"/>
          <p:cNvSpPr>
            <a:spLocks noGrp="1"/>
          </p:cNvSpPr>
          <p:nvPr>
            <p:ph idx="1"/>
          </p:nvPr>
        </p:nvSpPr>
        <p:spPr>
          <a:xfrm>
            <a:off x="838200" y="1825625"/>
            <a:ext cx="10515600" cy="4674412"/>
          </a:xfrm>
        </p:spPr>
        <p:txBody>
          <a:bodyPr>
            <a:normAutofit/>
          </a:bodyPr>
          <a:lstStyle/>
          <a:p>
            <a:pPr marL="0" indent="0">
              <a:buNone/>
            </a:pPr>
            <a:r>
              <a:rPr lang="en-GB" dirty="0"/>
              <a:t>When designing </a:t>
            </a:r>
            <a:r>
              <a:rPr lang="en-GB" b="1" dirty="0"/>
              <a:t>likelihoods for data </a:t>
            </a:r>
            <a:r>
              <a:rPr lang="en-GB" dirty="0"/>
              <a:t>(i.e. dependent variable), we need to:</a:t>
            </a:r>
          </a:p>
          <a:p>
            <a:pPr marL="514350" indent="-514350">
              <a:buAutoNum type="arabicPeriod"/>
            </a:pPr>
            <a:r>
              <a:rPr lang="en-GB" sz="2400" dirty="0"/>
              <a:t>Choose an appropriate probability distribution for the </a:t>
            </a:r>
            <a:r>
              <a:rPr lang="en-GB" sz="2400" b="1" dirty="0"/>
              <a:t>data characteristics</a:t>
            </a:r>
          </a:p>
          <a:p>
            <a:pPr marL="514350" indent="-514350">
              <a:buAutoNum type="arabicPeriod"/>
            </a:pPr>
            <a:r>
              <a:rPr lang="en-GB" sz="2400" dirty="0"/>
              <a:t>Design a model for its parameters that reflects our </a:t>
            </a:r>
            <a:r>
              <a:rPr lang="en-GB" sz="2400" b="1" dirty="0"/>
              <a:t>hypothesis about the process that generated the data</a:t>
            </a:r>
          </a:p>
          <a:p>
            <a:pPr marL="0" indent="0">
              <a:buNone/>
            </a:pPr>
            <a:endParaRPr lang="en-GB" sz="2400" dirty="0"/>
          </a:p>
          <a:p>
            <a:pPr marL="0" indent="0">
              <a:buNone/>
            </a:pPr>
            <a:endParaRPr lang="en-GB" sz="2400" dirty="0"/>
          </a:p>
          <a:p>
            <a:pPr marL="514350" indent="-514350">
              <a:buAutoNum type="arabicPeriod"/>
            </a:pPr>
            <a:endParaRPr lang="en-GB" sz="2400" dirty="0"/>
          </a:p>
          <a:p>
            <a:pPr marL="514350" indent="-514350">
              <a:buAutoNum type="arabicPeriod"/>
            </a:pPr>
            <a:endParaRPr lang="en-GB" sz="2400" dirty="0"/>
          </a:p>
        </p:txBody>
      </p:sp>
    </p:spTree>
    <p:extLst>
      <p:ext uri="{BB962C8B-B14F-4D97-AF65-F5344CB8AC3E}">
        <p14:creationId xmlns:p14="http://schemas.microsoft.com/office/powerpoint/2010/main" val="42676087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355731"/>
          </a:xfrm>
        </p:spPr>
        <p:txBody>
          <a:bodyPr/>
          <a:lstStyle/>
          <a:p>
            <a:r>
              <a:rPr lang="en-GB" sz="3600" dirty="0"/>
              <a:t>Next up…. </a:t>
            </a:r>
            <a:br>
              <a:rPr lang="en-GB" dirty="0"/>
            </a:br>
            <a:r>
              <a:rPr lang="en-GB" dirty="0"/>
              <a:t>Probability distributions</a:t>
            </a:r>
          </a:p>
        </p:txBody>
      </p:sp>
    </p:spTree>
    <p:extLst>
      <p:ext uri="{BB962C8B-B14F-4D97-AF65-F5344CB8AC3E}">
        <p14:creationId xmlns:p14="http://schemas.microsoft.com/office/powerpoint/2010/main" val="92262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9187" y="0"/>
            <a:ext cx="10345503" cy="6866211"/>
          </a:xfrm>
          <a:prstGeom prst="rect">
            <a:avLst/>
          </a:prstGeom>
        </p:spPr>
      </p:pic>
    </p:spTree>
    <p:extLst>
      <p:ext uri="{BB962C8B-B14F-4D97-AF65-F5344CB8AC3E}">
        <p14:creationId xmlns:p14="http://schemas.microsoft.com/office/powerpoint/2010/main" val="3901510830"/>
      </p:ext>
    </p:extLst>
  </p:cSld>
  <p:clrMapOvr>
    <a:masterClrMapping/>
  </p:clrMapOvr>
  <mc:AlternateContent xmlns:mc="http://schemas.openxmlformats.org/markup-compatibility/2006" xmlns:p14="http://schemas.microsoft.com/office/powerpoint/2010/main">
    <mc:Choice Requires="p14">
      <p:transition spd="slow" p14:dur="5000">
        <p:fad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3944605"/>
          </a:xfrm>
        </p:spPr>
        <p:txBody>
          <a:bodyPr/>
          <a:lstStyle/>
          <a:p>
            <a:r>
              <a:rPr lang="en-GB" dirty="0"/>
              <a:t>A quick tour of common probability distributions…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5217" y="4898065"/>
            <a:ext cx="8035707" cy="2302945"/>
          </a:xfrm>
          <a:prstGeom prst="rect">
            <a:avLst/>
          </a:prstGeom>
        </p:spPr>
      </p:pic>
    </p:spTree>
    <p:extLst>
      <p:ext uri="{BB962C8B-B14F-4D97-AF65-F5344CB8AC3E}">
        <p14:creationId xmlns:p14="http://schemas.microsoft.com/office/powerpoint/2010/main" val="2369239391"/>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Normal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74954" cy="4351338"/>
              </a:xfrm>
            </p:spPr>
            <p:txBody>
              <a:bodyPr/>
              <a:lstStyle/>
              <a:p>
                <a:pPr marL="0" indent="0">
                  <a:buNone/>
                </a:pPr>
                <a:r>
                  <a:rPr lang="en-GB" sz="2400" b="1" dirty="0"/>
                  <a:t>Data type:</a:t>
                </a:r>
                <a:r>
                  <a:rPr lang="en-GB" sz="2400" dirty="0"/>
                  <a:t>  Continuous</a:t>
                </a:r>
              </a:p>
              <a:p>
                <a:pPr marL="0" indent="0">
                  <a:buNone/>
                </a:pPr>
                <a:r>
                  <a:rPr lang="en-GB" sz="2400" b="1" dirty="0"/>
                  <a:t>Range of support:</a:t>
                </a:r>
                <a:r>
                  <a:rPr lang="en-GB" sz="2400" dirty="0"/>
                  <a:t>  </a:t>
                </a:r>
                <a14:m>
                  <m:oMath xmlns:m="http://schemas.openxmlformats.org/officeDocument/2006/math">
                    <m:r>
                      <a:rPr lang="en-GB" sz="2400" b="0" i="0" smtClean="0">
                        <a:latin typeface="Cambria Math" panose="02040503050406030204" pitchFamily="18" charset="0"/>
                      </a:rPr>
                      <m:t>[</m:t>
                    </m:r>
                    <m:r>
                      <a:rPr lang="en-GB" sz="2400" b="0" i="1" smtClean="0">
                        <a:latin typeface="Cambria Math" panose="02040503050406030204" pitchFamily="18" charset="0"/>
                      </a:rPr>
                      <m:t>−∞, ∞]</m:t>
                    </m:r>
                  </m:oMath>
                </a14:m>
                <a:endParaRPr lang="en-GB" sz="2400" dirty="0"/>
              </a:p>
              <a:p>
                <a:pPr marL="0" indent="0">
                  <a:buNone/>
                </a:pPr>
                <a:r>
                  <a:rPr lang="en-GB" sz="2400" b="1" dirty="0"/>
                  <a:t>Parameters:</a:t>
                </a:r>
                <a:br>
                  <a:rPr lang="en-GB" sz="2400" b="1" i="1" dirty="0">
                    <a:latin typeface="Cambria Math" panose="02040503050406030204" pitchFamily="18" charset="0"/>
                  </a:rPr>
                </a:br>
                <a14:m>
                  <m:oMathPara xmlns:m="http://schemas.openxmlformats.org/officeDocument/2006/math">
                    <m:oMathParaPr>
                      <m:jc m:val="left"/>
                    </m:oMathParaPr>
                    <m:oMath xmlns:m="http://schemas.openxmlformats.org/officeDocument/2006/math">
                      <m:r>
                        <a:rPr lang="en-GB" sz="2400" b="0" i="1" smtClean="0">
                          <a:latin typeface="Cambria Math" panose="02040503050406030204" pitchFamily="18" charset="0"/>
                        </a:rPr>
                        <m:t>𝜇</m:t>
                      </m:r>
                      <m:r>
                        <a:rPr lang="en-GB" sz="2400" b="0" i="1" smtClean="0">
                          <a:latin typeface="Cambria Math" panose="02040503050406030204" pitchFamily="18" charset="0"/>
                        </a:rPr>
                        <m:t> (</m:t>
                      </m:r>
                      <m:r>
                        <a:rPr lang="en-GB" sz="2400" b="0" i="1" smtClean="0">
                          <a:latin typeface="Cambria Math" panose="02040503050406030204" pitchFamily="18" charset="0"/>
                        </a:rPr>
                        <m:t>𝑚𝑒𝑎𝑛</m:t>
                      </m:r>
                      <m:r>
                        <a:rPr lang="en-GB" sz="2400" b="0" i="1" smtClean="0">
                          <a:latin typeface="Cambria Math" panose="02040503050406030204" pitchFamily="18" charset="0"/>
                        </a:rPr>
                        <m:t>)   </m:t>
                      </m:r>
                      <m:r>
                        <a:rPr lang="en-GB" sz="2400" b="0" i="1" smtClean="0">
                          <a:latin typeface="Cambria Math" panose="02040503050406030204" pitchFamily="18" charset="0"/>
                        </a:rPr>
                        <m:t>𝑟𝑒𝑎𝑙</m:t>
                      </m:r>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 ∞</m:t>
                          </m:r>
                        </m:e>
                      </m:d>
                    </m:oMath>
                    <m:oMath xmlns:m="http://schemas.openxmlformats.org/officeDocument/2006/math">
                      <m:r>
                        <a:rPr lang="en-GB" sz="2400" b="0" i="1" smtClean="0">
                          <a:latin typeface="Cambria Math" panose="02040503050406030204" pitchFamily="18" charset="0"/>
                        </a:rPr>
                        <m:t>𝜎</m:t>
                      </m:r>
                      <m:r>
                        <a:rPr lang="en-GB" sz="2400" b="0" i="1" smtClean="0">
                          <a:latin typeface="Cambria Math" panose="02040503050406030204" pitchFamily="18" charset="0"/>
                        </a:rPr>
                        <m:t> </m:t>
                      </m:r>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𝑠𝑑</m:t>
                          </m:r>
                        </m:e>
                      </m:d>
                      <m:r>
                        <a:rPr lang="en-GB" sz="2400" b="0" i="1" smtClean="0">
                          <a:latin typeface="Cambria Math" panose="02040503050406030204" pitchFamily="18" charset="0"/>
                        </a:rPr>
                        <m:t>         </m:t>
                      </m:r>
                      <m:r>
                        <a:rPr lang="en-GB" sz="2400" b="0" i="1" smtClean="0">
                          <a:latin typeface="Cambria Math" panose="02040503050406030204" pitchFamily="18" charset="0"/>
                        </a:rPr>
                        <m:t>𝑟𝑒𝑎𝑙</m:t>
                      </m:r>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0, ∞</m:t>
                          </m:r>
                        </m:e>
                      </m:d>
                    </m:oMath>
                  </m:oMathPara>
                </a14:m>
                <a:endParaRPr lang="en-GB" sz="2400" b="0" i="1" dirty="0">
                  <a:latin typeface="Cambria Math" panose="02040503050406030204" pitchFamily="18" charset="0"/>
                </a:endParaRPr>
              </a:p>
              <a:p>
                <a:pPr marL="0" indent="0">
                  <a:buNone/>
                </a:pPr>
                <a:endParaRPr lang="en-GB" sz="2400" b="1" dirty="0"/>
              </a:p>
              <a:p>
                <a:pPr marL="0" indent="0">
                  <a:buNone/>
                </a:pPr>
                <a:r>
                  <a:rPr lang="en-GB" sz="2400" b="1" dirty="0"/>
                  <a:t>Probability density function:</a:t>
                </a:r>
              </a:p>
              <a:p>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74954" cy="4351338"/>
              </a:xfrm>
              <a:blipFill>
                <a:blip r:embed="rId2"/>
                <a:stretch>
                  <a:fillRect l="-1887" t="-1961"/>
                </a:stretch>
              </a:blipFill>
            </p:spPr>
            <p:txBody>
              <a:bodyPr/>
              <a:lstStyle/>
              <a:p>
                <a:r>
                  <a:rPr lang="en-GB">
                    <a:noFill/>
                  </a:rPr>
                  <a:t> </a:t>
                </a:r>
              </a:p>
            </p:txBody>
          </p:sp>
        </mc:Fallback>
      </mc:AlternateContent>
      <p:pic>
        <p:nvPicPr>
          <p:cNvPr id="4" name="Picture 3"/>
          <p:cNvPicPr>
            <a:picLocks noChangeAspect="1"/>
          </p:cNvPicPr>
          <p:nvPr/>
        </p:nvPicPr>
        <p:blipFill>
          <a:blip r:embed="rId3"/>
          <a:stretch>
            <a:fillRect/>
          </a:stretch>
        </p:blipFill>
        <p:spPr>
          <a:xfrm>
            <a:off x="838200" y="4738997"/>
            <a:ext cx="4706007" cy="924054"/>
          </a:xfrm>
          <a:prstGeom prst="rect">
            <a:avLst/>
          </a:prstGeom>
        </p:spPr>
      </p:pic>
      <p:pic>
        <p:nvPicPr>
          <p:cNvPr id="5" name="Picture 4"/>
          <p:cNvPicPr>
            <a:picLocks noChangeAspect="1"/>
          </p:cNvPicPr>
          <p:nvPr/>
        </p:nvPicPr>
        <p:blipFill>
          <a:blip r:embed="rId4"/>
          <a:stretch>
            <a:fillRect/>
          </a:stretch>
        </p:blipFill>
        <p:spPr>
          <a:xfrm>
            <a:off x="6108182" y="1290084"/>
            <a:ext cx="6083818" cy="3635116"/>
          </a:xfrm>
          <a:prstGeom prst="rect">
            <a:avLst/>
          </a:prstGeom>
        </p:spPr>
      </p:pic>
      <p:pic>
        <p:nvPicPr>
          <p:cNvPr id="7" name="Picture 6"/>
          <p:cNvPicPr>
            <a:picLocks noChangeAspect="1"/>
          </p:cNvPicPr>
          <p:nvPr/>
        </p:nvPicPr>
        <p:blipFill>
          <a:blip r:embed="rId5"/>
          <a:stretch>
            <a:fillRect/>
          </a:stretch>
        </p:blipFill>
        <p:spPr>
          <a:xfrm>
            <a:off x="6839956" y="5059256"/>
            <a:ext cx="4620270" cy="495369"/>
          </a:xfrm>
          <a:prstGeom prst="rect">
            <a:avLst/>
          </a:prstGeom>
        </p:spPr>
      </p:pic>
    </p:spTree>
    <p:extLst>
      <p:ext uri="{BB962C8B-B14F-4D97-AF65-F5344CB8AC3E}">
        <p14:creationId xmlns:p14="http://schemas.microsoft.com/office/powerpoint/2010/main" val="1538763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Uniform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74954" cy="4351338"/>
              </a:xfrm>
            </p:spPr>
            <p:txBody>
              <a:bodyPr/>
              <a:lstStyle/>
              <a:p>
                <a:pPr marL="0" indent="0">
                  <a:buNone/>
                </a:pPr>
                <a:r>
                  <a:rPr lang="en-GB" sz="2400" b="1" dirty="0"/>
                  <a:t>Data type:</a:t>
                </a:r>
                <a:r>
                  <a:rPr lang="en-GB" sz="2400" dirty="0"/>
                  <a:t>  Continuous</a:t>
                </a:r>
              </a:p>
              <a:p>
                <a:pPr marL="0" indent="0">
                  <a:buNone/>
                </a:pPr>
                <a:r>
                  <a:rPr lang="en-GB" sz="2400" b="1" dirty="0"/>
                  <a:t>Range of support:</a:t>
                </a:r>
                <a:r>
                  <a:rPr lang="en-GB" sz="2400" dirty="0"/>
                  <a:t>  </a:t>
                </a:r>
                <a14:m>
                  <m:oMath xmlns:m="http://schemas.openxmlformats.org/officeDocument/2006/math">
                    <m:r>
                      <a:rPr lang="en-GB" sz="2400" b="0" i="0" smtClean="0">
                        <a:latin typeface="Cambria Math" panose="02040503050406030204" pitchFamily="18" charset="0"/>
                      </a:rPr>
                      <m:t>[</m:t>
                    </m:r>
                    <m:r>
                      <a:rPr lang="en-GB" sz="2400" b="0" i="1" smtClean="0">
                        <a:latin typeface="Cambria Math" panose="02040503050406030204" pitchFamily="18" charset="0"/>
                      </a:rPr>
                      <m:t>−∞, ∞]</m:t>
                    </m:r>
                  </m:oMath>
                </a14:m>
                <a:endParaRPr lang="en-GB" sz="2400" dirty="0"/>
              </a:p>
              <a:p>
                <a:pPr marL="0" indent="0">
                  <a:buNone/>
                </a:pPr>
                <a:r>
                  <a:rPr lang="en-GB" sz="2400" b="1" dirty="0"/>
                  <a:t>Parameters:</a:t>
                </a:r>
                <a:br>
                  <a:rPr lang="en-GB" sz="2400" b="1" i="1" dirty="0">
                    <a:latin typeface="Cambria Math" panose="02040503050406030204" pitchFamily="18" charset="0"/>
                  </a:rPr>
                </a:br>
                <a14:m>
                  <m:oMathPara xmlns:m="http://schemas.openxmlformats.org/officeDocument/2006/math">
                    <m:oMathParaPr>
                      <m:jc m:val="left"/>
                    </m:oMathParaPr>
                    <m:oMath xmlns:m="http://schemas.openxmlformats.org/officeDocument/2006/math">
                      <m:r>
                        <a:rPr lang="en-GB" sz="2400" b="0" i="1" smtClean="0">
                          <a:latin typeface="Cambria Math" panose="02040503050406030204" pitchFamily="18" charset="0"/>
                        </a:rPr>
                        <m:t>𝛼</m:t>
                      </m:r>
                      <m:r>
                        <a:rPr lang="en-GB" sz="2400" b="0" i="1" smtClean="0">
                          <a:latin typeface="Cambria Math" panose="02040503050406030204" pitchFamily="18" charset="0"/>
                        </a:rPr>
                        <m:t> (</m:t>
                      </m:r>
                      <m:r>
                        <a:rPr lang="en-GB" sz="2400" b="0" i="1" smtClean="0">
                          <a:latin typeface="Cambria Math" panose="02040503050406030204" pitchFamily="18" charset="0"/>
                        </a:rPr>
                        <m:t>𝑚𝑖𝑛</m:t>
                      </m:r>
                      <m:r>
                        <a:rPr lang="en-GB" sz="2400" b="0" i="1" smtClean="0">
                          <a:latin typeface="Cambria Math" panose="02040503050406030204" pitchFamily="18" charset="0"/>
                        </a:rPr>
                        <m:t>)   </m:t>
                      </m:r>
                      <m:r>
                        <a:rPr lang="en-GB" sz="2400" b="0" i="1" smtClean="0">
                          <a:latin typeface="Cambria Math" panose="02040503050406030204" pitchFamily="18" charset="0"/>
                        </a:rPr>
                        <m:t>𝑟𝑒𝑎𝑙</m:t>
                      </m:r>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 </m:t>
                          </m:r>
                          <m:r>
                            <a:rPr lang="en-GB" sz="2400" b="0" i="1" smtClean="0">
                              <a:latin typeface="Cambria Math" panose="02040503050406030204" pitchFamily="18" charset="0"/>
                            </a:rPr>
                            <m:t>𝛽</m:t>
                          </m:r>
                        </m:e>
                      </m:d>
                    </m:oMath>
                    <m:oMath xmlns:m="http://schemas.openxmlformats.org/officeDocument/2006/math">
                      <m:r>
                        <a:rPr lang="en-GB" sz="2400" b="0" i="1" smtClean="0">
                          <a:latin typeface="Cambria Math" panose="02040503050406030204" pitchFamily="18" charset="0"/>
                        </a:rPr>
                        <m:t>𝛽</m:t>
                      </m:r>
                      <m:r>
                        <a:rPr lang="en-GB" sz="2400" b="0" i="1" smtClean="0">
                          <a:latin typeface="Cambria Math" panose="02040503050406030204" pitchFamily="18" charset="0"/>
                        </a:rPr>
                        <m:t> </m:t>
                      </m:r>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𝑚𝑎𝑥</m:t>
                          </m:r>
                        </m:e>
                      </m:d>
                      <m:r>
                        <a:rPr lang="en-GB" sz="2400" b="0" i="1" smtClean="0">
                          <a:latin typeface="Cambria Math" panose="02040503050406030204" pitchFamily="18" charset="0"/>
                        </a:rPr>
                        <m:t>  </m:t>
                      </m:r>
                      <m:r>
                        <a:rPr lang="en-GB" sz="2400" b="0" i="1" smtClean="0">
                          <a:latin typeface="Cambria Math" panose="02040503050406030204" pitchFamily="18" charset="0"/>
                        </a:rPr>
                        <m:t>𝑟𝑒𝑎𝑙</m:t>
                      </m:r>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𝛼</m:t>
                          </m:r>
                          <m:r>
                            <a:rPr lang="en-GB" sz="2400" b="0" i="1" smtClean="0">
                              <a:latin typeface="Cambria Math" panose="02040503050406030204" pitchFamily="18" charset="0"/>
                            </a:rPr>
                            <m:t>, ∞</m:t>
                          </m:r>
                        </m:e>
                      </m:d>
                    </m:oMath>
                  </m:oMathPara>
                </a14:m>
                <a:endParaRPr lang="en-GB" sz="2400" b="0" i="1" dirty="0">
                  <a:latin typeface="Cambria Math" panose="02040503050406030204" pitchFamily="18" charset="0"/>
                </a:endParaRPr>
              </a:p>
              <a:p>
                <a:pPr marL="0" indent="0">
                  <a:buNone/>
                </a:pPr>
                <a:endParaRPr lang="en-GB" sz="2400" b="1" dirty="0"/>
              </a:p>
              <a:p>
                <a:pPr marL="0" indent="0">
                  <a:buNone/>
                </a:pPr>
                <a:r>
                  <a:rPr lang="en-GB" sz="2400" b="1" dirty="0"/>
                  <a:t>Probability density function:</a:t>
                </a:r>
              </a:p>
              <a:p>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74954" cy="4351338"/>
              </a:xfrm>
              <a:blipFill>
                <a:blip r:embed="rId2"/>
                <a:stretch>
                  <a:fillRect l="-1887" t="-1961"/>
                </a:stretch>
              </a:blipFill>
            </p:spPr>
            <p:txBody>
              <a:bodyPr/>
              <a:lstStyle/>
              <a:p>
                <a:r>
                  <a:rPr lang="en-GB">
                    <a:noFill/>
                  </a:rPr>
                  <a:t> </a:t>
                </a:r>
              </a:p>
            </p:txBody>
          </p:sp>
        </mc:Fallback>
      </mc:AlternateContent>
      <p:pic>
        <p:nvPicPr>
          <p:cNvPr id="6" name="Picture 5"/>
          <p:cNvPicPr>
            <a:picLocks noChangeAspect="1"/>
          </p:cNvPicPr>
          <p:nvPr/>
        </p:nvPicPr>
        <p:blipFill rotWithShape="1">
          <a:blip r:embed="rId3"/>
          <a:srcRect r="2225"/>
          <a:stretch/>
        </p:blipFill>
        <p:spPr>
          <a:xfrm>
            <a:off x="1048345" y="4811078"/>
            <a:ext cx="2524195" cy="638264"/>
          </a:xfrm>
          <a:prstGeom prst="rect">
            <a:avLst/>
          </a:prstGeom>
        </p:spPr>
      </p:pic>
      <p:pic>
        <p:nvPicPr>
          <p:cNvPr id="9" name="Picture 8"/>
          <p:cNvPicPr>
            <a:picLocks noChangeAspect="1"/>
          </p:cNvPicPr>
          <p:nvPr/>
        </p:nvPicPr>
        <p:blipFill>
          <a:blip r:embed="rId4"/>
          <a:stretch>
            <a:fillRect/>
          </a:stretch>
        </p:blipFill>
        <p:spPr>
          <a:xfrm>
            <a:off x="6013154" y="1344465"/>
            <a:ext cx="6178846" cy="3691896"/>
          </a:xfrm>
          <a:prstGeom prst="rect">
            <a:avLst/>
          </a:prstGeom>
        </p:spPr>
      </p:pic>
      <p:pic>
        <p:nvPicPr>
          <p:cNvPr id="10" name="Picture 9"/>
          <p:cNvPicPr>
            <a:picLocks noChangeAspect="1"/>
          </p:cNvPicPr>
          <p:nvPr/>
        </p:nvPicPr>
        <p:blipFill>
          <a:blip r:embed="rId5"/>
          <a:stretch>
            <a:fillRect/>
          </a:stretch>
        </p:blipFill>
        <p:spPr>
          <a:xfrm>
            <a:off x="6130139" y="4985510"/>
            <a:ext cx="5963482" cy="743054"/>
          </a:xfrm>
          <a:prstGeom prst="rect">
            <a:avLst/>
          </a:prstGeom>
        </p:spPr>
      </p:pic>
    </p:spTree>
    <p:extLst>
      <p:ext uri="{BB962C8B-B14F-4D97-AF65-F5344CB8AC3E}">
        <p14:creationId xmlns:p14="http://schemas.microsoft.com/office/powerpoint/2010/main" val="10255072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LogNormal</a:t>
            </a:r>
            <a:r>
              <a:rPr lang="en-GB" dirty="0"/>
              <a:t>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74954" cy="4351338"/>
              </a:xfrm>
            </p:spPr>
            <p:txBody>
              <a:bodyPr/>
              <a:lstStyle/>
              <a:p>
                <a:pPr marL="0" indent="0">
                  <a:buNone/>
                </a:pPr>
                <a:r>
                  <a:rPr lang="en-GB" sz="2400" b="1" dirty="0"/>
                  <a:t>Data type:</a:t>
                </a:r>
                <a:r>
                  <a:rPr lang="en-GB" sz="2400" dirty="0"/>
                  <a:t>  Continuous</a:t>
                </a:r>
              </a:p>
              <a:p>
                <a:pPr marL="0" indent="0">
                  <a:buNone/>
                </a:pPr>
                <a:r>
                  <a:rPr lang="en-GB" sz="2400" b="1" dirty="0"/>
                  <a:t>Range of support:</a:t>
                </a:r>
                <a:r>
                  <a:rPr lang="en-GB" sz="2400" dirty="0"/>
                  <a:t>  </a:t>
                </a:r>
                <a14:m>
                  <m:oMath xmlns:m="http://schemas.openxmlformats.org/officeDocument/2006/math">
                    <m:r>
                      <a:rPr lang="en-GB" sz="2400" b="0" i="0" smtClean="0">
                        <a:latin typeface="Cambria Math" panose="02040503050406030204" pitchFamily="18" charset="0"/>
                      </a:rPr>
                      <m:t>[</m:t>
                    </m:r>
                    <m:r>
                      <a:rPr lang="en-GB" sz="2400" b="0" i="1" smtClean="0">
                        <a:latin typeface="Cambria Math" panose="02040503050406030204" pitchFamily="18" charset="0"/>
                      </a:rPr>
                      <m:t>0, ∞]</m:t>
                    </m:r>
                  </m:oMath>
                </a14:m>
                <a:endParaRPr lang="en-GB" sz="2400" dirty="0"/>
              </a:p>
              <a:p>
                <a:pPr marL="0" indent="0">
                  <a:buNone/>
                </a:pPr>
                <a:r>
                  <a:rPr lang="en-GB" sz="2400" b="1" dirty="0"/>
                  <a:t>Parameters:</a:t>
                </a:r>
                <a:br>
                  <a:rPr lang="en-GB" sz="2400" b="1" i="1" dirty="0">
                    <a:latin typeface="Cambria Math" panose="02040503050406030204" pitchFamily="18" charset="0"/>
                  </a:rPr>
                </a:br>
                <a14:m>
                  <m:oMathPara xmlns:m="http://schemas.openxmlformats.org/officeDocument/2006/math">
                    <m:oMathParaPr>
                      <m:jc m:val="left"/>
                    </m:oMathParaPr>
                    <m:oMath xmlns:m="http://schemas.openxmlformats.org/officeDocument/2006/math">
                      <m:r>
                        <a:rPr lang="en-GB" sz="2400" b="0" i="1" smtClean="0">
                          <a:latin typeface="Cambria Math" panose="02040503050406030204" pitchFamily="18" charset="0"/>
                        </a:rPr>
                        <m:t>𝜇</m:t>
                      </m:r>
                      <m:r>
                        <a:rPr lang="en-GB" sz="2400" b="0" i="1" smtClean="0">
                          <a:latin typeface="Cambria Math" panose="02040503050406030204" pitchFamily="18" charset="0"/>
                        </a:rPr>
                        <m:t> </m:t>
                      </m:r>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𝑚𝑒𝑎𝑛𝑙𝑜𝑔</m:t>
                          </m:r>
                        </m:e>
                      </m:d>
                      <m:r>
                        <a:rPr lang="en-GB" sz="2400" b="0" i="1" smtClean="0">
                          <a:latin typeface="Cambria Math" panose="02040503050406030204" pitchFamily="18" charset="0"/>
                        </a:rPr>
                        <m:t>   </m:t>
                      </m:r>
                      <m:r>
                        <a:rPr lang="en-GB" sz="2400" b="0" i="1" smtClean="0">
                          <a:latin typeface="Cambria Math" panose="02040503050406030204" pitchFamily="18" charset="0"/>
                        </a:rPr>
                        <m:t>𝑟𝑒𝑎𝑙</m:t>
                      </m:r>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 ∞</m:t>
                          </m:r>
                        </m:e>
                      </m:d>
                    </m:oMath>
                    <m:oMath xmlns:m="http://schemas.openxmlformats.org/officeDocument/2006/math">
                      <m:r>
                        <a:rPr lang="en-GB" sz="2400" b="0" i="1" smtClean="0">
                          <a:latin typeface="Cambria Math" panose="02040503050406030204" pitchFamily="18" charset="0"/>
                        </a:rPr>
                        <m:t>𝜎</m:t>
                      </m:r>
                      <m:r>
                        <a:rPr lang="en-GB" sz="2400" b="0" i="1" smtClean="0">
                          <a:latin typeface="Cambria Math" panose="02040503050406030204" pitchFamily="18" charset="0"/>
                        </a:rPr>
                        <m:t> </m:t>
                      </m:r>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𝑠𝑑𝑙𝑜𝑔</m:t>
                          </m:r>
                        </m:e>
                      </m:d>
                      <m:r>
                        <a:rPr lang="en-GB" sz="2400" b="0" i="1" smtClean="0">
                          <a:latin typeface="Cambria Math" panose="02040503050406030204" pitchFamily="18" charset="0"/>
                        </a:rPr>
                        <m:t>         </m:t>
                      </m:r>
                      <m:r>
                        <a:rPr lang="en-GB" sz="2400" b="0" i="1" smtClean="0">
                          <a:latin typeface="Cambria Math" panose="02040503050406030204" pitchFamily="18" charset="0"/>
                        </a:rPr>
                        <m:t>𝑟𝑒𝑎𝑙</m:t>
                      </m:r>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0, ∞</m:t>
                          </m:r>
                        </m:e>
                      </m:d>
                    </m:oMath>
                  </m:oMathPara>
                </a14:m>
                <a:endParaRPr lang="en-GB" sz="2400" b="0" i="1" dirty="0">
                  <a:latin typeface="Cambria Math" panose="02040503050406030204" pitchFamily="18" charset="0"/>
                </a:endParaRPr>
              </a:p>
              <a:p>
                <a:pPr marL="0" indent="0">
                  <a:buNone/>
                </a:pPr>
                <a:endParaRPr lang="en-GB" sz="2400" b="1" dirty="0"/>
              </a:p>
              <a:p>
                <a:pPr marL="0" indent="0">
                  <a:buNone/>
                </a:pPr>
                <a:r>
                  <a:rPr lang="en-GB" sz="2400" b="1" dirty="0"/>
                  <a:t>Probability density function:</a:t>
                </a:r>
              </a:p>
              <a:p>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74954" cy="4351338"/>
              </a:xfrm>
              <a:blipFill>
                <a:blip r:embed="rId2"/>
                <a:stretch>
                  <a:fillRect l="-1887" t="-1961"/>
                </a:stretch>
              </a:blipFill>
            </p:spPr>
            <p:txBody>
              <a:bodyPr/>
              <a:lstStyle/>
              <a:p>
                <a:r>
                  <a:rPr lang="en-GB">
                    <a:noFill/>
                  </a:rPr>
                  <a:t> </a:t>
                </a:r>
              </a:p>
            </p:txBody>
          </p:sp>
        </mc:Fallback>
      </mc:AlternateContent>
      <p:pic>
        <p:nvPicPr>
          <p:cNvPr id="6" name="Picture 5"/>
          <p:cNvPicPr>
            <a:picLocks noChangeAspect="1"/>
          </p:cNvPicPr>
          <p:nvPr/>
        </p:nvPicPr>
        <p:blipFill>
          <a:blip r:embed="rId3"/>
          <a:stretch>
            <a:fillRect/>
          </a:stretch>
        </p:blipFill>
        <p:spPr>
          <a:xfrm>
            <a:off x="838200" y="4697255"/>
            <a:ext cx="5734850" cy="857370"/>
          </a:xfrm>
          <a:prstGeom prst="rect">
            <a:avLst/>
          </a:prstGeom>
        </p:spPr>
      </p:pic>
      <p:pic>
        <p:nvPicPr>
          <p:cNvPr id="9" name="Picture 8"/>
          <p:cNvPicPr>
            <a:picLocks noChangeAspect="1"/>
          </p:cNvPicPr>
          <p:nvPr/>
        </p:nvPicPr>
        <p:blipFill>
          <a:blip r:embed="rId4"/>
          <a:stretch>
            <a:fillRect/>
          </a:stretch>
        </p:blipFill>
        <p:spPr>
          <a:xfrm>
            <a:off x="6400800" y="1287758"/>
            <a:ext cx="5791200" cy="3460275"/>
          </a:xfrm>
          <a:prstGeom prst="rect">
            <a:avLst/>
          </a:prstGeom>
        </p:spPr>
      </p:pic>
      <p:pic>
        <p:nvPicPr>
          <p:cNvPr id="10" name="Picture 9"/>
          <p:cNvPicPr>
            <a:picLocks noChangeAspect="1"/>
          </p:cNvPicPr>
          <p:nvPr/>
        </p:nvPicPr>
        <p:blipFill>
          <a:blip r:embed="rId5"/>
          <a:stretch>
            <a:fillRect/>
          </a:stretch>
        </p:blipFill>
        <p:spPr>
          <a:xfrm>
            <a:off x="6960696" y="4697255"/>
            <a:ext cx="5065588" cy="557129"/>
          </a:xfrm>
          <a:prstGeom prst="rect">
            <a:avLst/>
          </a:prstGeom>
        </p:spPr>
      </p:pic>
    </p:spTree>
    <p:extLst>
      <p:ext uri="{BB962C8B-B14F-4D97-AF65-F5344CB8AC3E}">
        <p14:creationId xmlns:p14="http://schemas.microsoft.com/office/powerpoint/2010/main" val="28012899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Gamma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74954" cy="4351338"/>
              </a:xfrm>
            </p:spPr>
            <p:txBody>
              <a:bodyPr/>
              <a:lstStyle/>
              <a:p>
                <a:pPr marL="0" indent="0">
                  <a:buNone/>
                </a:pPr>
                <a:r>
                  <a:rPr lang="en-GB" sz="2400" b="1" dirty="0"/>
                  <a:t>Data type:</a:t>
                </a:r>
                <a:r>
                  <a:rPr lang="en-GB" sz="2400" dirty="0"/>
                  <a:t>  Continuous</a:t>
                </a:r>
              </a:p>
              <a:p>
                <a:pPr marL="0" indent="0">
                  <a:buNone/>
                </a:pPr>
                <a:r>
                  <a:rPr lang="en-GB" sz="2400" b="1" dirty="0"/>
                  <a:t>Range of support:</a:t>
                </a:r>
                <a:r>
                  <a:rPr lang="en-GB" sz="2400" dirty="0"/>
                  <a:t>  </a:t>
                </a:r>
                <a14:m>
                  <m:oMath xmlns:m="http://schemas.openxmlformats.org/officeDocument/2006/math">
                    <m:r>
                      <a:rPr lang="en-GB" sz="2400" b="0" i="0" smtClean="0">
                        <a:latin typeface="Cambria Math" panose="02040503050406030204" pitchFamily="18" charset="0"/>
                      </a:rPr>
                      <m:t>[</m:t>
                    </m:r>
                    <m:r>
                      <a:rPr lang="en-GB" sz="2400" b="0" i="1" smtClean="0">
                        <a:latin typeface="Cambria Math" panose="02040503050406030204" pitchFamily="18" charset="0"/>
                      </a:rPr>
                      <m:t>0, ∞]</m:t>
                    </m:r>
                  </m:oMath>
                </a14:m>
                <a:endParaRPr lang="en-GB" sz="2400" dirty="0"/>
              </a:p>
              <a:p>
                <a:pPr marL="0" indent="0">
                  <a:buNone/>
                </a:pPr>
                <a:r>
                  <a:rPr lang="en-GB" sz="2400" b="1" dirty="0"/>
                  <a:t>Parameters:</a:t>
                </a:r>
                <a:br>
                  <a:rPr lang="en-GB" sz="2400" b="1" i="1" dirty="0">
                    <a:latin typeface="Cambria Math" panose="02040503050406030204" pitchFamily="18" charset="0"/>
                  </a:rPr>
                </a:br>
                <a14:m>
                  <m:oMathPara xmlns:m="http://schemas.openxmlformats.org/officeDocument/2006/math">
                    <m:oMathParaPr>
                      <m:jc m:val="left"/>
                    </m:oMathParaPr>
                    <m:oMath xmlns:m="http://schemas.openxmlformats.org/officeDocument/2006/math">
                      <m:r>
                        <a:rPr lang="en-GB" sz="2400" b="0" i="1" smtClean="0">
                          <a:latin typeface="Cambria Math" panose="02040503050406030204" pitchFamily="18" charset="0"/>
                        </a:rPr>
                        <m:t>𝛼</m:t>
                      </m:r>
                      <m:r>
                        <a:rPr lang="en-GB" sz="2400" b="0" i="1" smtClean="0">
                          <a:latin typeface="Cambria Math" panose="02040503050406030204" pitchFamily="18" charset="0"/>
                        </a:rPr>
                        <m:t> (</m:t>
                      </m:r>
                      <m:r>
                        <a:rPr lang="en-GB" sz="2400" b="0" i="1" smtClean="0">
                          <a:latin typeface="Cambria Math" panose="02040503050406030204" pitchFamily="18" charset="0"/>
                        </a:rPr>
                        <m:t>𝑠h𝑎𝑝𝑒</m:t>
                      </m:r>
                      <m:r>
                        <a:rPr lang="en-GB" sz="2400" b="0" i="1" smtClean="0">
                          <a:latin typeface="Cambria Math" panose="02040503050406030204" pitchFamily="18" charset="0"/>
                        </a:rPr>
                        <m:t>)  </m:t>
                      </m:r>
                      <m:r>
                        <a:rPr lang="en-GB" sz="2400" b="0" i="1" smtClean="0">
                          <a:latin typeface="Cambria Math" panose="02040503050406030204" pitchFamily="18" charset="0"/>
                        </a:rPr>
                        <m:t>𝑟𝑒𝑎𝑙</m:t>
                      </m:r>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0, ∞</m:t>
                          </m:r>
                        </m:e>
                      </m:d>
                    </m:oMath>
                    <m:oMath xmlns:m="http://schemas.openxmlformats.org/officeDocument/2006/math">
                      <m:r>
                        <a:rPr lang="en-GB" sz="2400" b="0" i="1" smtClean="0">
                          <a:latin typeface="Cambria Math" panose="02040503050406030204" pitchFamily="18" charset="0"/>
                        </a:rPr>
                        <m:t>𝛽</m:t>
                      </m:r>
                      <m:r>
                        <a:rPr lang="en-GB" sz="2400" b="0" i="1" smtClean="0">
                          <a:latin typeface="Cambria Math" panose="02040503050406030204" pitchFamily="18" charset="0"/>
                        </a:rPr>
                        <m:t> </m:t>
                      </m:r>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𝑟𝑎𝑡𝑒</m:t>
                          </m:r>
                        </m:e>
                      </m:d>
                      <m:r>
                        <a:rPr lang="en-GB" sz="2400" b="0" i="1" smtClean="0">
                          <a:latin typeface="Cambria Math" panose="02040503050406030204" pitchFamily="18" charset="0"/>
                        </a:rPr>
                        <m:t>     </m:t>
                      </m:r>
                      <m:r>
                        <a:rPr lang="en-GB" sz="2400" b="0" i="1" smtClean="0">
                          <a:latin typeface="Cambria Math" panose="02040503050406030204" pitchFamily="18" charset="0"/>
                        </a:rPr>
                        <m:t>𝑟𝑒𝑎𝑙</m:t>
                      </m:r>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0, ∞</m:t>
                          </m:r>
                        </m:e>
                      </m:d>
                    </m:oMath>
                  </m:oMathPara>
                </a14:m>
                <a:endParaRPr lang="en-GB" sz="2400" b="0" i="1" dirty="0">
                  <a:latin typeface="Cambria Math" panose="02040503050406030204" pitchFamily="18" charset="0"/>
                </a:endParaRPr>
              </a:p>
              <a:p>
                <a:pPr marL="0" indent="0">
                  <a:buNone/>
                </a:pPr>
                <a:endParaRPr lang="en-GB" sz="2400" b="1" dirty="0"/>
              </a:p>
              <a:p>
                <a:pPr marL="0" indent="0">
                  <a:buNone/>
                </a:pPr>
                <a:r>
                  <a:rPr lang="en-GB" sz="2400" b="1" dirty="0"/>
                  <a:t>Probability density function:</a:t>
                </a:r>
              </a:p>
              <a:p>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74954" cy="4351338"/>
              </a:xfrm>
              <a:blipFill>
                <a:blip r:embed="rId2"/>
                <a:stretch>
                  <a:fillRect l="-1887" t="-1961"/>
                </a:stretch>
              </a:blipFill>
            </p:spPr>
            <p:txBody>
              <a:bodyPr/>
              <a:lstStyle/>
              <a:p>
                <a:r>
                  <a:rPr lang="en-GB">
                    <a:noFill/>
                  </a:rPr>
                  <a:t> </a:t>
                </a:r>
              </a:p>
            </p:txBody>
          </p:sp>
        </mc:Fallback>
      </mc:AlternateContent>
      <p:pic>
        <p:nvPicPr>
          <p:cNvPr id="5" name="Picture 4"/>
          <p:cNvPicPr>
            <a:picLocks noChangeAspect="1"/>
          </p:cNvPicPr>
          <p:nvPr/>
        </p:nvPicPr>
        <p:blipFill>
          <a:blip r:embed="rId3"/>
          <a:stretch>
            <a:fillRect/>
          </a:stretch>
        </p:blipFill>
        <p:spPr>
          <a:xfrm>
            <a:off x="927194" y="4748033"/>
            <a:ext cx="3943900" cy="676369"/>
          </a:xfrm>
          <a:prstGeom prst="rect">
            <a:avLst/>
          </a:prstGeom>
        </p:spPr>
      </p:pic>
      <p:pic>
        <p:nvPicPr>
          <p:cNvPr id="6" name="Picture 5"/>
          <p:cNvPicPr>
            <a:picLocks noChangeAspect="1"/>
          </p:cNvPicPr>
          <p:nvPr/>
        </p:nvPicPr>
        <p:blipFill>
          <a:blip r:embed="rId4"/>
          <a:stretch>
            <a:fillRect/>
          </a:stretch>
        </p:blipFill>
        <p:spPr>
          <a:xfrm>
            <a:off x="6414976" y="1231051"/>
            <a:ext cx="5777023" cy="3451804"/>
          </a:xfrm>
          <a:prstGeom prst="rect">
            <a:avLst/>
          </a:prstGeom>
        </p:spPr>
      </p:pic>
      <p:pic>
        <p:nvPicPr>
          <p:cNvPr id="9" name="Picture 8"/>
          <p:cNvPicPr>
            <a:picLocks noChangeAspect="1"/>
          </p:cNvPicPr>
          <p:nvPr/>
        </p:nvPicPr>
        <p:blipFill>
          <a:blip r:embed="rId5"/>
          <a:stretch>
            <a:fillRect/>
          </a:stretch>
        </p:blipFill>
        <p:spPr>
          <a:xfrm>
            <a:off x="7240678" y="4748033"/>
            <a:ext cx="4515480" cy="581106"/>
          </a:xfrm>
          <a:prstGeom prst="rect">
            <a:avLst/>
          </a:prstGeom>
        </p:spPr>
      </p:pic>
    </p:spTree>
    <p:extLst>
      <p:ext uri="{BB962C8B-B14F-4D97-AF65-F5344CB8AC3E}">
        <p14:creationId xmlns:p14="http://schemas.microsoft.com/office/powerpoint/2010/main" val="15598611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Beta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74954" cy="4351338"/>
              </a:xfrm>
            </p:spPr>
            <p:txBody>
              <a:bodyPr/>
              <a:lstStyle/>
              <a:p>
                <a:pPr marL="0" indent="0">
                  <a:buNone/>
                </a:pPr>
                <a:r>
                  <a:rPr lang="en-GB" sz="2400" b="1" dirty="0"/>
                  <a:t>Data type:</a:t>
                </a:r>
                <a:r>
                  <a:rPr lang="en-GB" sz="2400" dirty="0"/>
                  <a:t>  Continuous</a:t>
                </a:r>
              </a:p>
              <a:p>
                <a:pPr marL="0" indent="0">
                  <a:buNone/>
                </a:pPr>
                <a:r>
                  <a:rPr lang="en-GB" sz="2400" b="1" dirty="0"/>
                  <a:t>Range of support:</a:t>
                </a:r>
                <a:r>
                  <a:rPr lang="en-GB" sz="2400" dirty="0"/>
                  <a:t>  </a:t>
                </a:r>
                <a14:m>
                  <m:oMath xmlns:m="http://schemas.openxmlformats.org/officeDocument/2006/math">
                    <m:r>
                      <a:rPr lang="en-GB" sz="2400" b="0" i="0" smtClean="0">
                        <a:latin typeface="Cambria Math" panose="02040503050406030204" pitchFamily="18" charset="0"/>
                      </a:rPr>
                      <m:t>[</m:t>
                    </m:r>
                    <m:r>
                      <a:rPr lang="en-GB" sz="2400" b="0" i="1" smtClean="0">
                        <a:latin typeface="Cambria Math" panose="02040503050406030204" pitchFamily="18" charset="0"/>
                      </a:rPr>
                      <m:t>0, 1]</m:t>
                    </m:r>
                  </m:oMath>
                </a14:m>
                <a:endParaRPr lang="en-GB" sz="2400" dirty="0"/>
              </a:p>
              <a:p>
                <a:pPr marL="0" indent="0">
                  <a:buNone/>
                </a:pPr>
                <a:r>
                  <a:rPr lang="en-GB" sz="2400" b="1" dirty="0"/>
                  <a:t>Parameters:</a:t>
                </a:r>
                <a:br>
                  <a:rPr lang="en-GB" sz="2400" b="1" i="1" dirty="0">
                    <a:latin typeface="Cambria Math" panose="02040503050406030204" pitchFamily="18" charset="0"/>
                  </a:rPr>
                </a:br>
                <a14:m>
                  <m:oMathPara xmlns:m="http://schemas.openxmlformats.org/officeDocument/2006/math">
                    <m:oMathParaPr>
                      <m:jc m:val="left"/>
                    </m:oMathParaPr>
                    <m:oMath xmlns:m="http://schemas.openxmlformats.org/officeDocument/2006/math">
                      <m:r>
                        <a:rPr lang="en-GB" sz="2400" b="0" i="1" smtClean="0">
                          <a:latin typeface="Cambria Math" panose="02040503050406030204" pitchFamily="18" charset="0"/>
                        </a:rPr>
                        <m:t>𝛼</m:t>
                      </m:r>
                      <m:r>
                        <a:rPr lang="en-GB" sz="2400" b="0" i="1" smtClean="0">
                          <a:latin typeface="Cambria Math" panose="02040503050406030204" pitchFamily="18" charset="0"/>
                        </a:rPr>
                        <m:t> </m:t>
                      </m:r>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𝑠h𝑎𝑝𝑒</m:t>
                          </m:r>
                          <m:r>
                            <a:rPr lang="en-GB" sz="2400" b="0" i="1" smtClean="0">
                              <a:latin typeface="Cambria Math" panose="02040503050406030204" pitchFamily="18" charset="0"/>
                            </a:rPr>
                            <m:t>1</m:t>
                          </m:r>
                        </m:e>
                      </m:d>
                      <m:r>
                        <a:rPr lang="en-GB" sz="2400" b="0" i="1" smtClean="0">
                          <a:latin typeface="Cambria Math" panose="02040503050406030204" pitchFamily="18" charset="0"/>
                        </a:rPr>
                        <m:t>  </m:t>
                      </m:r>
                      <m:r>
                        <a:rPr lang="en-GB" sz="2400" b="0" i="1" smtClean="0">
                          <a:latin typeface="Cambria Math" panose="02040503050406030204" pitchFamily="18" charset="0"/>
                        </a:rPr>
                        <m:t>𝑟𝑒𝑎𝑙</m:t>
                      </m:r>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0, ∞</m:t>
                          </m:r>
                        </m:e>
                      </m:d>
                    </m:oMath>
                    <m:oMath xmlns:m="http://schemas.openxmlformats.org/officeDocument/2006/math">
                      <m:r>
                        <a:rPr lang="en-GB" sz="2400" b="0" i="1" smtClean="0">
                          <a:latin typeface="Cambria Math" panose="02040503050406030204" pitchFamily="18" charset="0"/>
                        </a:rPr>
                        <m:t>𝛽</m:t>
                      </m:r>
                      <m:r>
                        <a:rPr lang="en-GB" sz="2400" b="0" i="1" smtClean="0">
                          <a:latin typeface="Cambria Math" panose="02040503050406030204" pitchFamily="18" charset="0"/>
                        </a:rPr>
                        <m:t> </m:t>
                      </m:r>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𝑠h𝑎𝑝𝑒</m:t>
                          </m:r>
                          <m:r>
                            <a:rPr lang="en-GB" sz="2400" b="0" i="1" smtClean="0">
                              <a:latin typeface="Cambria Math" panose="02040503050406030204" pitchFamily="18" charset="0"/>
                            </a:rPr>
                            <m:t>2</m:t>
                          </m:r>
                        </m:e>
                      </m:d>
                      <m:r>
                        <a:rPr lang="en-GB" sz="2400" b="0" i="1" smtClean="0">
                          <a:latin typeface="Cambria Math" panose="02040503050406030204" pitchFamily="18" charset="0"/>
                        </a:rPr>
                        <m:t>  </m:t>
                      </m:r>
                      <m:r>
                        <a:rPr lang="en-GB" sz="2400" b="0" i="1" smtClean="0">
                          <a:latin typeface="Cambria Math" panose="02040503050406030204" pitchFamily="18" charset="0"/>
                        </a:rPr>
                        <m:t>𝑟𝑒𝑎𝑙</m:t>
                      </m:r>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0, ∞</m:t>
                          </m:r>
                        </m:e>
                      </m:d>
                    </m:oMath>
                  </m:oMathPara>
                </a14:m>
                <a:endParaRPr lang="en-GB" sz="2400" b="0" i="1" dirty="0">
                  <a:latin typeface="Cambria Math" panose="02040503050406030204" pitchFamily="18" charset="0"/>
                </a:endParaRPr>
              </a:p>
              <a:p>
                <a:pPr marL="0" indent="0">
                  <a:buNone/>
                </a:pPr>
                <a:endParaRPr lang="en-GB" sz="2400" b="1" dirty="0"/>
              </a:p>
              <a:p>
                <a:pPr marL="0" indent="0">
                  <a:buNone/>
                </a:pPr>
                <a:r>
                  <a:rPr lang="en-GB" sz="2400" b="1" dirty="0"/>
                  <a:t>Probability density function:</a:t>
                </a:r>
              </a:p>
              <a:p>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74954" cy="4351338"/>
              </a:xfrm>
              <a:blipFill>
                <a:blip r:embed="rId2"/>
                <a:stretch>
                  <a:fillRect l="-1887" t="-1961"/>
                </a:stretch>
              </a:blipFill>
            </p:spPr>
            <p:txBody>
              <a:bodyPr/>
              <a:lstStyle/>
              <a:p>
                <a:r>
                  <a:rPr lang="en-GB">
                    <a:noFill/>
                  </a:rPr>
                  <a:t> </a:t>
                </a:r>
              </a:p>
            </p:txBody>
          </p:sp>
        </mc:Fallback>
      </mc:AlternateContent>
      <p:pic>
        <p:nvPicPr>
          <p:cNvPr id="4" name="Picture 3"/>
          <p:cNvPicPr>
            <a:picLocks noChangeAspect="1"/>
          </p:cNvPicPr>
          <p:nvPr/>
        </p:nvPicPr>
        <p:blipFill rotWithShape="1">
          <a:blip r:embed="rId3"/>
          <a:srcRect l="1" r="1552"/>
          <a:stretch/>
        </p:blipFill>
        <p:spPr>
          <a:xfrm>
            <a:off x="995978" y="4822703"/>
            <a:ext cx="3817027" cy="685896"/>
          </a:xfrm>
          <a:prstGeom prst="rect">
            <a:avLst/>
          </a:prstGeom>
        </p:spPr>
      </p:pic>
      <p:pic>
        <p:nvPicPr>
          <p:cNvPr id="7" name="Picture 6"/>
          <p:cNvPicPr>
            <a:picLocks noChangeAspect="1"/>
          </p:cNvPicPr>
          <p:nvPr/>
        </p:nvPicPr>
        <p:blipFill>
          <a:blip r:embed="rId4"/>
          <a:stretch>
            <a:fillRect/>
          </a:stretch>
        </p:blipFill>
        <p:spPr>
          <a:xfrm>
            <a:off x="6400800" y="1287758"/>
            <a:ext cx="5791200" cy="3460275"/>
          </a:xfrm>
          <a:prstGeom prst="rect">
            <a:avLst/>
          </a:prstGeom>
        </p:spPr>
      </p:pic>
      <p:pic>
        <p:nvPicPr>
          <p:cNvPr id="8" name="Picture 7"/>
          <p:cNvPicPr>
            <a:picLocks noChangeAspect="1"/>
          </p:cNvPicPr>
          <p:nvPr/>
        </p:nvPicPr>
        <p:blipFill>
          <a:blip r:embed="rId5"/>
          <a:stretch>
            <a:fillRect/>
          </a:stretch>
        </p:blipFill>
        <p:spPr>
          <a:xfrm>
            <a:off x="7174590" y="4748033"/>
            <a:ext cx="4401164" cy="552527"/>
          </a:xfrm>
          <a:prstGeom prst="rect">
            <a:avLst/>
          </a:prstGeom>
        </p:spPr>
      </p:pic>
    </p:spTree>
    <p:extLst>
      <p:ext uri="{BB962C8B-B14F-4D97-AF65-F5344CB8AC3E}">
        <p14:creationId xmlns:p14="http://schemas.microsoft.com/office/powerpoint/2010/main" val="5494278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Cauchy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74954" cy="4351338"/>
              </a:xfrm>
            </p:spPr>
            <p:txBody>
              <a:bodyPr/>
              <a:lstStyle/>
              <a:p>
                <a:pPr marL="0" indent="0">
                  <a:buNone/>
                </a:pPr>
                <a:r>
                  <a:rPr lang="en-GB" sz="2400" b="1" dirty="0"/>
                  <a:t>Data type:</a:t>
                </a:r>
                <a:r>
                  <a:rPr lang="en-GB" sz="2400" dirty="0"/>
                  <a:t>  Continuous</a:t>
                </a:r>
              </a:p>
              <a:p>
                <a:pPr marL="0" indent="0">
                  <a:buNone/>
                </a:pPr>
                <a:r>
                  <a:rPr lang="en-GB" sz="2400" b="1" dirty="0"/>
                  <a:t>Range of support:</a:t>
                </a:r>
                <a:r>
                  <a:rPr lang="en-GB" sz="2400" dirty="0"/>
                  <a:t>  </a:t>
                </a:r>
                <a14:m>
                  <m:oMath xmlns:m="http://schemas.openxmlformats.org/officeDocument/2006/math">
                    <m:r>
                      <a:rPr lang="en-GB" sz="2400" b="0" i="0" smtClean="0">
                        <a:latin typeface="Cambria Math" panose="02040503050406030204" pitchFamily="18" charset="0"/>
                      </a:rPr>
                      <m:t>[</m:t>
                    </m:r>
                    <m:r>
                      <a:rPr lang="en-GB" sz="2400" b="0" i="1" smtClean="0">
                        <a:latin typeface="Cambria Math" panose="02040503050406030204" pitchFamily="18" charset="0"/>
                      </a:rPr>
                      <m:t>−∞, ∞]</m:t>
                    </m:r>
                  </m:oMath>
                </a14:m>
                <a:endParaRPr lang="en-GB" sz="2400" dirty="0"/>
              </a:p>
              <a:p>
                <a:pPr marL="0" indent="0">
                  <a:buNone/>
                </a:pPr>
                <a:r>
                  <a:rPr lang="en-GB" sz="2400" b="1" dirty="0"/>
                  <a:t>Parameters:</a:t>
                </a:r>
                <a:br>
                  <a:rPr lang="en-GB" sz="2400" b="1" i="1" dirty="0">
                    <a:latin typeface="Cambria Math" panose="02040503050406030204" pitchFamily="18" charset="0"/>
                  </a:rPr>
                </a:br>
                <a14:m>
                  <m:oMathPara xmlns:m="http://schemas.openxmlformats.org/officeDocument/2006/math">
                    <m:oMathParaPr>
                      <m:jc m:val="left"/>
                    </m:oMathParaPr>
                    <m:oMath xmlns:m="http://schemas.openxmlformats.org/officeDocument/2006/math">
                      <m:r>
                        <a:rPr lang="en-GB" sz="2400" b="0" i="1" smtClean="0">
                          <a:latin typeface="Cambria Math" panose="02040503050406030204" pitchFamily="18" charset="0"/>
                        </a:rPr>
                        <m:t>𝜇</m:t>
                      </m:r>
                      <m:r>
                        <a:rPr lang="en-GB" sz="2400" b="0" i="1" smtClean="0">
                          <a:latin typeface="Cambria Math" panose="02040503050406030204" pitchFamily="18" charset="0"/>
                        </a:rPr>
                        <m:t> (</m:t>
                      </m:r>
                      <m:r>
                        <a:rPr lang="en-GB" sz="2400" b="0" i="1" smtClean="0">
                          <a:latin typeface="Cambria Math" panose="02040503050406030204" pitchFamily="18" charset="0"/>
                        </a:rPr>
                        <m:t>𝑙𝑜𝑐𝑎𝑡𝑖𝑜𝑛</m:t>
                      </m:r>
                      <m:r>
                        <a:rPr lang="en-GB" sz="2400" b="0" i="1" smtClean="0">
                          <a:latin typeface="Cambria Math" panose="02040503050406030204" pitchFamily="18" charset="0"/>
                        </a:rPr>
                        <m:t>)  </m:t>
                      </m:r>
                      <m:r>
                        <a:rPr lang="en-GB" sz="2400" b="0" i="1" smtClean="0">
                          <a:latin typeface="Cambria Math" panose="02040503050406030204" pitchFamily="18" charset="0"/>
                        </a:rPr>
                        <m:t>𝑟𝑒𝑎𝑙</m:t>
                      </m:r>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 ∞</m:t>
                          </m:r>
                        </m:e>
                      </m:d>
                    </m:oMath>
                    <m:oMath xmlns:m="http://schemas.openxmlformats.org/officeDocument/2006/math">
                      <m:r>
                        <a:rPr lang="en-GB" sz="2400" b="0" i="1" smtClean="0">
                          <a:latin typeface="Cambria Math" panose="02040503050406030204" pitchFamily="18" charset="0"/>
                        </a:rPr>
                        <m:t>𝜎</m:t>
                      </m:r>
                      <m:r>
                        <a:rPr lang="en-GB" sz="2400" b="0" i="1" smtClean="0">
                          <a:latin typeface="Cambria Math" panose="02040503050406030204" pitchFamily="18" charset="0"/>
                        </a:rPr>
                        <m:t> </m:t>
                      </m:r>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𝑠𝑐𝑎𝑙𝑒</m:t>
                          </m:r>
                        </m:e>
                      </m:d>
                      <m:r>
                        <a:rPr lang="en-GB" sz="2400" b="0" i="1" smtClean="0">
                          <a:latin typeface="Cambria Math" panose="02040503050406030204" pitchFamily="18" charset="0"/>
                        </a:rPr>
                        <m:t>        </m:t>
                      </m:r>
                      <m:r>
                        <a:rPr lang="en-GB" sz="2400" b="0" i="1" smtClean="0">
                          <a:latin typeface="Cambria Math" panose="02040503050406030204" pitchFamily="18" charset="0"/>
                        </a:rPr>
                        <m:t>𝑟𝑒𝑎𝑙</m:t>
                      </m:r>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0, ∞</m:t>
                          </m:r>
                        </m:e>
                      </m:d>
                    </m:oMath>
                  </m:oMathPara>
                </a14:m>
                <a:endParaRPr lang="en-GB" sz="2400" b="0" i="1" dirty="0">
                  <a:latin typeface="Cambria Math" panose="02040503050406030204" pitchFamily="18" charset="0"/>
                </a:endParaRPr>
              </a:p>
              <a:p>
                <a:pPr marL="0" indent="0">
                  <a:buNone/>
                </a:pPr>
                <a:endParaRPr lang="en-GB" sz="2400" b="1" dirty="0"/>
              </a:p>
              <a:p>
                <a:pPr marL="0" indent="0">
                  <a:buNone/>
                </a:pPr>
                <a:r>
                  <a:rPr lang="en-GB" sz="2400" b="1" dirty="0"/>
                  <a:t>Probability density function:</a:t>
                </a:r>
              </a:p>
              <a:p>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74954" cy="4351338"/>
              </a:xfrm>
              <a:blipFill>
                <a:blip r:embed="rId2"/>
                <a:stretch>
                  <a:fillRect l="-1887" t="-1961"/>
                </a:stretch>
              </a:blipFill>
            </p:spPr>
            <p:txBody>
              <a:bodyPr/>
              <a:lstStyle/>
              <a:p>
                <a:r>
                  <a:rPr lang="en-GB">
                    <a:noFill/>
                  </a:rPr>
                  <a:t> </a:t>
                </a:r>
              </a:p>
            </p:txBody>
          </p:sp>
        </mc:Fallback>
      </mc:AlternateContent>
      <p:pic>
        <p:nvPicPr>
          <p:cNvPr id="6" name="Picture 5"/>
          <p:cNvPicPr>
            <a:picLocks noChangeAspect="1"/>
          </p:cNvPicPr>
          <p:nvPr/>
        </p:nvPicPr>
        <p:blipFill>
          <a:blip r:embed="rId3"/>
          <a:stretch>
            <a:fillRect/>
          </a:stretch>
        </p:blipFill>
        <p:spPr>
          <a:xfrm>
            <a:off x="5777023" y="989718"/>
            <a:ext cx="6414977" cy="3832985"/>
          </a:xfrm>
          <a:prstGeom prst="rect">
            <a:avLst/>
          </a:prstGeom>
        </p:spPr>
      </p:pic>
      <p:pic>
        <p:nvPicPr>
          <p:cNvPr id="9" name="Picture 8"/>
          <p:cNvPicPr>
            <a:picLocks noChangeAspect="1"/>
          </p:cNvPicPr>
          <p:nvPr/>
        </p:nvPicPr>
        <p:blipFill>
          <a:blip r:embed="rId4"/>
          <a:stretch>
            <a:fillRect/>
          </a:stretch>
        </p:blipFill>
        <p:spPr>
          <a:xfrm>
            <a:off x="6126612" y="4822703"/>
            <a:ext cx="5715798" cy="924054"/>
          </a:xfrm>
          <a:prstGeom prst="rect">
            <a:avLst/>
          </a:prstGeom>
        </p:spPr>
      </p:pic>
      <p:pic>
        <p:nvPicPr>
          <p:cNvPr id="10" name="Picture 9"/>
          <p:cNvPicPr>
            <a:picLocks noChangeAspect="1"/>
          </p:cNvPicPr>
          <p:nvPr/>
        </p:nvPicPr>
        <p:blipFill>
          <a:blip r:embed="rId5"/>
          <a:stretch>
            <a:fillRect/>
          </a:stretch>
        </p:blipFill>
        <p:spPr>
          <a:xfrm>
            <a:off x="972274" y="4822703"/>
            <a:ext cx="3896269" cy="704948"/>
          </a:xfrm>
          <a:prstGeom prst="rect">
            <a:avLst/>
          </a:prstGeom>
        </p:spPr>
      </p:pic>
    </p:spTree>
    <p:extLst>
      <p:ext uri="{BB962C8B-B14F-4D97-AF65-F5344CB8AC3E}">
        <p14:creationId xmlns:p14="http://schemas.microsoft.com/office/powerpoint/2010/main" val="2667388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outcomes</a:t>
            </a:r>
          </a:p>
        </p:txBody>
      </p:sp>
      <p:sp>
        <p:nvSpPr>
          <p:cNvPr id="3" name="Content Placeholder 2"/>
          <p:cNvSpPr>
            <a:spLocks noGrp="1"/>
          </p:cNvSpPr>
          <p:nvPr>
            <p:ph idx="1"/>
          </p:nvPr>
        </p:nvSpPr>
        <p:spPr/>
        <p:txBody>
          <a:bodyPr>
            <a:normAutofit/>
          </a:bodyPr>
          <a:lstStyle/>
          <a:p>
            <a:pPr marL="514350" indent="-514350">
              <a:buAutoNum type="arabicPeriod"/>
            </a:pPr>
            <a:r>
              <a:rPr lang="en-GB" sz="2000" dirty="0"/>
              <a:t>Understand the components of Bayes theorem:</a:t>
            </a:r>
            <a:br>
              <a:rPr lang="en-GB" sz="2000" dirty="0"/>
            </a:br>
            <a:r>
              <a:rPr lang="en-GB" sz="2000" i="1" dirty="0"/>
              <a:t>Priors, likelihood, posteriors</a:t>
            </a:r>
          </a:p>
          <a:p>
            <a:pPr marL="514350" indent="-514350">
              <a:buAutoNum type="arabicPeriod"/>
            </a:pPr>
            <a:r>
              <a:rPr lang="en-GB" sz="2000" dirty="0"/>
              <a:t>Familiarity with probability distributions and how to select among them</a:t>
            </a:r>
          </a:p>
          <a:p>
            <a:pPr marL="514350" indent="-514350">
              <a:buAutoNum type="arabicPeriod"/>
            </a:pPr>
            <a:r>
              <a:rPr lang="en-GB" sz="2000" dirty="0"/>
              <a:t>Experience coding Bayesian models and fitting them with MCMC using Stan software from R</a:t>
            </a:r>
          </a:p>
          <a:p>
            <a:pPr marL="514350" indent="-514350">
              <a:buAutoNum type="arabicPeriod"/>
            </a:pPr>
            <a:r>
              <a:rPr lang="en-GB" sz="2000" dirty="0"/>
              <a:t>Exposure to a few different types of models</a:t>
            </a:r>
            <a:br>
              <a:rPr lang="en-GB" sz="2000" dirty="0"/>
            </a:br>
            <a:r>
              <a:rPr lang="en-GB" sz="1600" i="1" dirty="0"/>
              <a:t>Linear regression, random effects, mark-recapture, state-space, cohort component analysis, matrix migration</a:t>
            </a:r>
            <a:endParaRPr lang="en-GB" sz="2000" dirty="0"/>
          </a:p>
          <a:p>
            <a:pPr marL="514350" indent="-514350">
              <a:buAutoNum type="arabicPeriod"/>
            </a:pPr>
            <a:r>
              <a:rPr lang="en-GB" sz="2000" dirty="0"/>
              <a:t>Practice with basic model diagnostics</a:t>
            </a:r>
          </a:p>
          <a:p>
            <a:pPr marL="514350" indent="-514350">
              <a:buAutoNum type="arabicPeriod"/>
            </a:pPr>
            <a:r>
              <a:rPr lang="en-GB" sz="2000" dirty="0"/>
              <a:t>Ability to develop and implement your own Bayesian models:  </a:t>
            </a:r>
            <a:br>
              <a:rPr lang="en-GB" sz="2000" dirty="0"/>
            </a:br>
            <a:r>
              <a:rPr lang="en-GB" sz="2000" i="1" dirty="0"/>
              <a:t>Data model + process model + parameter model</a:t>
            </a:r>
          </a:p>
          <a:p>
            <a:pPr marL="514350" indent="-514350">
              <a:buAutoNum type="arabicPeriod"/>
            </a:pPr>
            <a:endParaRPr lang="en-GB" sz="2000" dirty="0"/>
          </a:p>
        </p:txBody>
      </p:sp>
    </p:spTree>
    <p:extLst>
      <p:ext uri="{BB962C8B-B14F-4D97-AF65-F5344CB8AC3E}">
        <p14:creationId xmlns:p14="http://schemas.microsoft.com/office/powerpoint/2010/main" val="7302572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Poisson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74954" cy="4351338"/>
              </a:xfrm>
            </p:spPr>
            <p:txBody>
              <a:bodyPr/>
              <a:lstStyle/>
              <a:p>
                <a:pPr marL="0" indent="0">
                  <a:buNone/>
                </a:pPr>
                <a:r>
                  <a:rPr lang="en-GB" sz="2400" b="1" dirty="0"/>
                  <a:t>Data type:</a:t>
                </a:r>
                <a:r>
                  <a:rPr lang="en-GB" sz="2400" dirty="0"/>
                  <a:t>  Discrete</a:t>
                </a:r>
              </a:p>
              <a:p>
                <a:pPr marL="0" indent="0">
                  <a:buNone/>
                </a:pPr>
                <a:r>
                  <a:rPr lang="en-GB" sz="2400" b="1" dirty="0"/>
                  <a:t>Range of support:</a:t>
                </a:r>
                <a:r>
                  <a:rPr lang="en-GB" sz="2400" dirty="0"/>
                  <a:t>  </a:t>
                </a:r>
                <a14:m>
                  <m:oMath xmlns:m="http://schemas.openxmlformats.org/officeDocument/2006/math">
                    <m:r>
                      <a:rPr lang="en-GB" sz="2400" b="0" i="0" smtClean="0">
                        <a:latin typeface="Cambria Math" panose="02040503050406030204" pitchFamily="18" charset="0"/>
                      </a:rPr>
                      <m:t>[</m:t>
                    </m:r>
                    <m:r>
                      <a:rPr lang="en-GB" sz="2400" b="0" i="1" smtClean="0">
                        <a:latin typeface="Cambria Math" panose="02040503050406030204" pitchFamily="18" charset="0"/>
                      </a:rPr>
                      <m:t>0, ∞]</m:t>
                    </m:r>
                  </m:oMath>
                </a14:m>
                <a:endParaRPr lang="en-GB" sz="2400" dirty="0"/>
              </a:p>
              <a:p>
                <a:pPr marL="0" indent="0">
                  <a:buNone/>
                </a:pPr>
                <a:r>
                  <a:rPr lang="en-GB" sz="2400" b="1" dirty="0"/>
                  <a:t>Parameters:</a:t>
                </a:r>
                <a:br>
                  <a:rPr lang="en-GB" sz="2400" b="1" i="1" dirty="0">
                    <a:latin typeface="Cambria Math" panose="02040503050406030204" pitchFamily="18" charset="0"/>
                  </a:rPr>
                </a:br>
                <a14:m>
                  <m:oMathPara xmlns:m="http://schemas.openxmlformats.org/officeDocument/2006/math">
                    <m:oMathParaPr>
                      <m:jc m:val="left"/>
                    </m:oMathParaPr>
                    <m:oMath xmlns:m="http://schemas.openxmlformats.org/officeDocument/2006/math">
                      <m:r>
                        <a:rPr lang="en-GB" sz="2400" b="0" i="1" smtClean="0">
                          <a:latin typeface="Cambria Math" panose="02040503050406030204" pitchFamily="18" charset="0"/>
                        </a:rPr>
                        <m:t>𝜆</m:t>
                      </m:r>
                      <m:r>
                        <a:rPr lang="en-GB" sz="2400" b="0" i="1" smtClean="0">
                          <a:latin typeface="Cambria Math" panose="02040503050406030204" pitchFamily="18" charset="0"/>
                        </a:rPr>
                        <m:t> </m:t>
                      </m:r>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𝑙𝑎𝑚𝑏𝑑𝑎</m:t>
                          </m:r>
                        </m:e>
                      </m:d>
                      <m:r>
                        <a:rPr lang="en-GB" sz="2400" b="0" i="1" smtClean="0">
                          <a:latin typeface="Cambria Math" panose="02040503050406030204" pitchFamily="18" charset="0"/>
                        </a:rPr>
                        <m:t>    </m:t>
                      </m:r>
                      <m:r>
                        <a:rPr lang="en-GB" sz="2400" b="0" i="1" smtClean="0">
                          <a:latin typeface="Cambria Math" panose="02040503050406030204" pitchFamily="18" charset="0"/>
                        </a:rPr>
                        <m:t>𝑟𝑒𝑎𝑙</m:t>
                      </m:r>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0, ∞</m:t>
                          </m:r>
                        </m:e>
                      </m:d>
                    </m:oMath>
                  </m:oMathPara>
                </a14:m>
                <a:endParaRPr lang="en-GB" sz="2400" b="0" i="1" dirty="0">
                  <a:latin typeface="Cambria Math" panose="02040503050406030204" pitchFamily="18" charset="0"/>
                </a:endParaRPr>
              </a:p>
              <a:p>
                <a:pPr marL="0" indent="0">
                  <a:buNone/>
                </a:pPr>
                <a:endParaRPr lang="en-GB" sz="2400" b="1" dirty="0"/>
              </a:p>
              <a:p>
                <a:pPr marL="0" indent="0">
                  <a:buNone/>
                </a:pPr>
                <a:r>
                  <a:rPr lang="en-GB" sz="2400" b="1" dirty="0"/>
                  <a:t>Probability density function:</a:t>
                </a:r>
              </a:p>
              <a:p>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74954" cy="4351338"/>
              </a:xfrm>
              <a:blipFill>
                <a:blip r:embed="rId2"/>
                <a:stretch>
                  <a:fillRect l="-1887" t="-1961"/>
                </a:stretch>
              </a:blipFill>
            </p:spPr>
            <p:txBody>
              <a:bodyPr/>
              <a:lstStyle/>
              <a:p>
                <a:r>
                  <a:rPr lang="en-GB">
                    <a:noFill/>
                  </a:rPr>
                  <a:t> </a:t>
                </a:r>
              </a:p>
            </p:txBody>
          </p:sp>
        </mc:Fallback>
      </mc:AlternateContent>
      <p:pic>
        <p:nvPicPr>
          <p:cNvPr id="4" name="Picture 3"/>
          <p:cNvPicPr>
            <a:picLocks noChangeAspect="1"/>
          </p:cNvPicPr>
          <p:nvPr/>
        </p:nvPicPr>
        <p:blipFill>
          <a:blip r:embed="rId3"/>
          <a:stretch>
            <a:fillRect/>
          </a:stretch>
        </p:blipFill>
        <p:spPr>
          <a:xfrm>
            <a:off x="895134" y="4426223"/>
            <a:ext cx="3265741" cy="735800"/>
          </a:xfrm>
          <a:prstGeom prst="rect">
            <a:avLst/>
          </a:prstGeom>
        </p:spPr>
      </p:pic>
      <p:pic>
        <p:nvPicPr>
          <p:cNvPr id="7" name="Picture 6"/>
          <p:cNvPicPr>
            <a:picLocks noChangeAspect="1"/>
          </p:cNvPicPr>
          <p:nvPr/>
        </p:nvPicPr>
        <p:blipFill>
          <a:blip r:embed="rId4"/>
          <a:stretch>
            <a:fillRect/>
          </a:stretch>
        </p:blipFill>
        <p:spPr>
          <a:xfrm>
            <a:off x="6013154" y="1074426"/>
            <a:ext cx="6178845" cy="3691895"/>
          </a:xfrm>
          <a:prstGeom prst="rect">
            <a:avLst/>
          </a:prstGeom>
        </p:spPr>
      </p:pic>
      <p:pic>
        <p:nvPicPr>
          <p:cNvPr id="8" name="Picture 7"/>
          <p:cNvPicPr>
            <a:picLocks noChangeAspect="1"/>
          </p:cNvPicPr>
          <p:nvPr/>
        </p:nvPicPr>
        <p:blipFill>
          <a:blip r:embed="rId5"/>
          <a:stretch>
            <a:fillRect/>
          </a:stretch>
        </p:blipFill>
        <p:spPr>
          <a:xfrm>
            <a:off x="7792705" y="4666654"/>
            <a:ext cx="2619741" cy="495369"/>
          </a:xfrm>
          <a:prstGeom prst="rect">
            <a:avLst/>
          </a:prstGeom>
        </p:spPr>
      </p:pic>
    </p:spTree>
    <p:extLst>
      <p:ext uri="{BB962C8B-B14F-4D97-AF65-F5344CB8AC3E}">
        <p14:creationId xmlns:p14="http://schemas.microsoft.com/office/powerpoint/2010/main" val="27274189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Binomial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74954" cy="4351338"/>
              </a:xfrm>
            </p:spPr>
            <p:txBody>
              <a:bodyPr/>
              <a:lstStyle/>
              <a:p>
                <a:pPr marL="0" indent="0">
                  <a:buNone/>
                </a:pPr>
                <a:r>
                  <a:rPr lang="en-GB" sz="2400" b="1" dirty="0"/>
                  <a:t>Data type:</a:t>
                </a:r>
                <a:r>
                  <a:rPr lang="en-GB" sz="2400" dirty="0"/>
                  <a:t>  Discrete</a:t>
                </a:r>
              </a:p>
              <a:p>
                <a:pPr marL="0" indent="0">
                  <a:buNone/>
                </a:pPr>
                <a:r>
                  <a:rPr lang="en-GB" sz="2400" b="1" dirty="0"/>
                  <a:t>Range of support:</a:t>
                </a:r>
                <a:r>
                  <a:rPr lang="en-GB" sz="2400" dirty="0"/>
                  <a:t>  </a:t>
                </a:r>
                <a14:m>
                  <m:oMath xmlns:m="http://schemas.openxmlformats.org/officeDocument/2006/math">
                    <m:r>
                      <a:rPr lang="en-GB" sz="2400" b="0" i="0" smtClean="0">
                        <a:latin typeface="Cambria Math" panose="02040503050406030204" pitchFamily="18" charset="0"/>
                      </a:rPr>
                      <m:t>[</m:t>
                    </m:r>
                    <m:r>
                      <a:rPr lang="en-GB" sz="2400" b="0" i="1" smtClean="0">
                        <a:latin typeface="Cambria Math" panose="02040503050406030204" pitchFamily="18" charset="0"/>
                      </a:rPr>
                      <m:t>0, </m:t>
                    </m:r>
                    <m:r>
                      <a:rPr lang="en-GB" sz="2400" b="0" i="1" smtClean="0">
                        <a:latin typeface="Cambria Math" panose="02040503050406030204" pitchFamily="18" charset="0"/>
                      </a:rPr>
                      <m:t>𝑁</m:t>
                    </m:r>
                    <m:r>
                      <a:rPr lang="en-GB" sz="2400" b="0" i="1" smtClean="0">
                        <a:latin typeface="Cambria Math" panose="02040503050406030204" pitchFamily="18" charset="0"/>
                      </a:rPr>
                      <m:t>]</m:t>
                    </m:r>
                  </m:oMath>
                </a14:m>
                <a:endParaRPr lang="en-GB" sz="2400" dirty="0"/>
              </a:p>
              <a:p>
                <a:pPr marL="0" indent="0">
                  <a:buNone/>
                </a:pPr>
                <a:r>
                  <a:rPr lang="en-GB" sz="2400" b="1" dirty="0"/>
                  <a:t>Parameters:</a:t>
                </a:r>
                <a:br>
                  <a:rPr lang="en-GB" sz="2400" b="1" i="1" dirty="0">
                    <a:latin typeface="Cambria Math" panose="02040503050406030204" pitchFamily="18" charset="0"/>
                  </a:rPr>
                </a:br>
                <a14:m>
                  <m:oMathPara xmlns:m="http://schemas.openxmlformats.org/officeDocument/2006/math">
                    <m:oMathParaPr>
                      <m:jc m:val="left"/>
                    </m:oMathParaPr>
                    <m:oMath xmlns:m="http://schemas.openxmlformats.org/officeDocument/2006/math">
                      <m:r>
                        <a:rPr lang="en-GB" sz="2400" b="0" i="1" smtClean="0">
                          <a:latin typeface="Cambria Math" panose="02040503050406030204" pitchFamily="18" charset="0"/>
                        </a:rPr>
                        <m:t>𝑁</m:t>
                      </m:r>
                      <m:r>
                        <a:rPr lang="en-GB" sz="2400" b="0" i="1" smtClean="0">
                          <a:latin typeface="Cambria Math" panose="02040503050406030204" pitchFamily="18" charset="0"/>
                        </a:rPr>
                        <m:t> (</m:t>
                      </m:r>
                      <m:r>
                        <a:rPr lang="en-GB" sz="2400" b="0" i="1" smtClean="0">
                          <a:latin typeface="Cambria Math" panose="02040503050406030204" pitchFamily="18" charset="0"/>
                        </a:rPr>
                        <m:t>𝑠𝑖𝑧𝑒</m:t>
                      </m:r>
                      <m:r>
                        <a:rPr lang="en-GB" sz="2400" b="0" i="1" smtClean="0">
                          <a:latin typeface="Cambria Math" panose="02040503050406030204" pitchFamily="18" charset="0"/>
                        </a:rPr>
                        <m:t>)     </m:t>
                      </m:r>
                      <m:r>
                        <a:rPr lang="en-GB" sz="2400" b="0" i="1" smtClean="0">
                          <a:latin typeface="Cambria Math" panose="02040503050406030204" pitchFamily="18" charset="0"/>
                        </a:rPr>
                        <m:t>𝑖𝑛𝑡</m:t>
                      </m:r>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0, ∞</m:t>
                          </m:r>
                        </m:e>
                      </m:d>
                    </m:oMath>
                    <m:oMath xmlns:m="http://schemas.openxmlformats.org/officeDocument/2006/math">
                      <m:r>
                        <a:rPr lang="en-GB" sz="2400" b="0" i="1" smtClean="0">
                          <a:latin typeface="Cambria Math" panose="02040503050406030204" pitchFamily="18" charset="0"/>
                        </a:rPr>
                        <m:t>𝜃</m:t>
                      </m:r>
                      <m:r>
                        <a:rPr lang="en-GB" sz="2400" b="0" i="1" smtClean="0">
                          <a:latin typeface="Cambria Math" panose="02040503050406030204" pitchFamily="18" charset="0"/>
                        </a:rPr>
                        <m:t> </m:t>
                      </m:r>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𝑝𝑟𝑜𝑏</m:t>
                          </m:r>
                        </m:e>
                      </m:d>
                      <m:r>
                        <a:rPr lang="en-GB" sz="2400" b="0" i="1" smtClean="0">
                          <a:latin typeface="Cambria Math" panose="02040503050406030204" pitchFamily="18" charset="0"/>
                        </a:rPr>
                        <m:t>    </m:t>
                      </m:r>
                      <m:r>
                        <a:rPr lang="en-GB" sz="2400" b="0" i="1" smtClean="0">
                          <a:latin typeface="Cambria Math" panose="02040503050406030204" pitchFamily="18" charset="0"/>
                        </a:rPr>
                        <m:t>𝑟𝑒𝑎𝑙</m:t>
                      </m:r>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0, 1</m:t>
                          </m:r>
                        </m:e>
                      </m:d>
                    </m:oMath>
                  </m:oMathPara>
                </a14:m>
                <a:endParaRPr lang="en-GB" sz="2400" b="0" i="1" dirty="0">
                  <a:latin typeface="Cambria Math" panose="02040503050406030204" pitchFamily="18" charset="0"/>
                </a:endParaRPr>
              </a:p>
              <a:p>
                <a:pPr marL="0" indent="0">
                  <a:buNone/>
                </a:pPr>
                <a:endParaRPr lang="en-GB" sz="2400" b="1" dirty="0"/>
              </a:p>
              <a:p>
                <a:pPr marL="0" indent="0">
                  <a:buNone/>
                </a:pPr>
                <a:r>
                  <a:rPr lang="en-GB" sz="2400" b="1" dirty="0"/>
                  <a:t>Probability density function:</a:t>
                </a:r>
              </a:p>
              <a:p>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74954" cy="4351338"/>
              </a:xfrm>
              <a:blipFill>
                <a:blip r:embed="rId2"/>
                <a:stretch>
                  <a:fillRect l="-1887" t="-1961"/>
                </a:stretch>
              </a:blipFill>
            </p:spPr>
            <p:txBody>
              <a:bodyPr/>
              <a:lstStyle/>
              <a:p>
                <a:r>
                  <a:rPr lang="en-GB">
                    <a:noFill/>
                  </a:rPr>
                  <a:t> </a:t>
                </a:r>
              </a:p>
            </p:txBody>
          </p:sp>
        </mc:Fallback>
      </mc:AlternateContent>
      <p:pic>
        <p:nvPicPr>
          <p:cNvPr id="4" name="Picture 3"/>
          <p:cNvPicPr>
            <a:picLocks noChangeAspect="1"/>
          </p:cNvPicPr>
          <p:nvPr/>
        </p:nvPicPr>
        <p:blipFill rotWithShape="1">
          <a:blip r:embed="rId3"/>
          <a:srcRect r="1429"/>
          <a:stretch/>
        </p:blipFill>
        <p:spPr>
          <a:xfrm>
            <a:off x="854591" y="4822703"/>
            <a:ext cx="3887530" cy="638264"/>
          </a:xfrm>
          <a:prstGeom prst="rect">
            <a:avLst/>
          </a:prstGeom>
        </p:spPr>
      </p:pic>
      <p:pic>
        <p:nvPicPr>
          <p:cNvPr id="7" name="Picture 6"/>
          <p:cNvPicPr>
            <a:picLocks noChangeAspect="1"/>
          </p:cNvPicPr>
          <p:nvPr/>
        </p:nvPicPr>
        <p:blipFill>
          <a:blip r:embed="rId4"/>
          <a:stretch>
            <a:fillRect/>
          </a:stretch>
        </p:blipFill>
        <p:spPr>
          <a:xfrm>
            <a:off x="5918791" y="1074425"/>
            <a:ext cx="6273209" cy="3748278"/>
          </a:xfrm>
          <a:prstGeom prst="rect">
            <a:avLst/>
          </a:prstGeom>
        </p:spPr>
      </p:pic>
      <p:pic>
        <p:nvPicPr>
          <p:cNvPr id="8" name="Picture 7"/>
          <p:cNvPicPr>
            <a:picLocks noChangeAspect="1"/>
          </p:cNvPicPr>
          <p:nvPr/>
        </p:nvPicPr>
        <p:blipFill>
          <a:blip r:embed="rId5"/>
          <a:stretch>
            <a:fillRect/>
          </a:stretch>
        </p:blipFill>
        <p:spPr>
          <a:xfrm>
            <a:off x="7385828" y="4860808"/>
            <a:ext cx="3658111" cy="600159"/>
          </a:xfrm>
          <a:prstGeom prst="rect">
            <a:avLst/>
          </a:prstGeom>
        </p:spPr>
      </p:pic>
    </p:spTree>
    <p:extLst>
      <p:ext uri="{BB962C8B-B14F-4D97-AF65-F5344CB8AC3E}">
        <p14:creationId xmlns:p14="http://schemas.microsoft.com/office/powerpoint/2010/main" val="35277736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Bernoulli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74954" cy="4351338"/>
              </a:xfrm>
            </p:spPr>
            <p:txBody>
              <a:bodyPr/>
              <a:lstStyle/>
              <a:p>
                <a:pPr marL="0" indent="0">
                  <a:buNone/>
                </a:pPr>
                <a:r>
                  <a:rPr lang="en-GB" sz="2400" b="1" dirty="0"/>
                  <a:t>Data type:</a:t>
                </a:r>
                <a:r>
                  <a:rPr lang="en-GB" sz="2400" dirty="0"/>
                  <a:t>  Discrete</a:t>
                </a:r>
              </a:p>
              <a:p>
                <a:pPr marL="0" indent="0">
                  <a:buNone/>
                </a:pPr>
                <a:r>
                  <a:rPr lang="en-GB" sz="2400" b="1" dirty="0"/>
                  <a:t>Range of support:</a:t>
                </a:r>
                <a:r>
                  <a:rPr lang="en-GB" sz="2400" dirty="0"/>
                  <a:t>  </a:t>
                </a:r>
                <a14:m>
                  <m:oMath xmlns:m="http://schemas.openxmlformats.org/officeDocument/2006/math">
                    <m:r>
                      <a:rPr lang="en-GB" sz="2400" b="0" i="0" smtClean="0">
                        <a:latin typeface="Cambria Math" panose="02040503050406030204" pitchFamily="18" charset="0"/>
                      </a:rPr>
                      <m:t>[</m:t>
                    </m:r>
                    <m:r>
                      <a:rPr lang="en-GB" sz="2400" b="0" i="1" smtClean="0">
                        <a:latin typeface="Cambria Math" panose="02040503050406030204" pitchFamily="18" charset="0"/>
                      </a:rPr>
                      <m:t>0, 1]</m:t>
                    </m:r>
                  </m:oMath>
                </a14:m>
                <a:endParaRPr lang="en-GB" sz="2400" dirty="0"/>
              </a:p>
              <a:p>
                <a:pPr marL="0" indent="0">
                  <a:buNone/>
                </a:pPr>
                <a:r>
                  <a:rPr lang="en-GB" sz="2400" b="1" dirty="0"/>
                  <a:t>Parameters:</a:t>
                </a:r>
                <a:br>
                  <a:rPr lang="en-GB" sz="2400" b="1" i="1" dirty="0">
                    <a:latin typeface="Cambria Math" panose="02040503050406030204" pitchFamily="18" charset="0"/>
                  </a:rPr>
                </a:br>
                <a14:m>
                  <m:oMathPara xmlns:m="http://schemas.openxmlformats.org/officeDocument/2006/math">
                    <m:oMathParaPr>
                      <m:jc m:val="left"/>
                    </m:oMathParaPr>
                    <m:oMath xmlns:m="http://schemas.openxmlformats.org/officeDocument/2006/math">
                      <m:r>
                        <a:rPr lang="en-GB" sz="2400" b="0" i="1" smtClean="0">
                          <a:latin typeface="Cambria Math" panose="02040503050406030204" pitchFamily="18" charset="0"/>
                        </a:rPr>
                        <m:t>𝜃</m:t>
                      </m:r>
                      <m:r>
                        <a:rPr lang="en-GB" sz="2400" b="0" i="1" smtClean="0">
                          <a:latin typeface="Cambria Math" panose="02040503050406030204" pitchFamily="18" charset="0"/>
                        </a:rPr>
                        <m:t> </m:t>
                      </m:r>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𝑝𝑟𝑜𝑏</m:t>
                          </m:r>
                        </m:e>
                      </m:d>
                      <m:r>
                        <a:rPr lang="en-GB" sz="2400" b="0" i="1" smtClean="0">
                          <a:latin typeface="Cambria Math" panose="02040503050406030204" pitchFamily="18" charset="0"/>
                        </a:rPr>
                        <m:t>    </m:t>
                      </m:r>
                      <m:r>
                        <a:rPr lang="en-GB" sz="2400" b="0" i="1" smtClean="0">
                          <a:latin typeface="Cambria Math" panose="02040503050406030204" pitchFamily="18" charset="0"/>
                        </a:rPr>
                        <m:t>𝑟𝑒𝑎𝑙</m:t>
                      </m:r>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0, 1</m:t>
                          </m:r>
                        </m:e>
                      </m:d>
                    </m:oMath>
                  </m:oMathPara>
                </a14:m>
                <a:endParaRPr lang="en-GB" sz="2400" b="0" i="1" dirty="0">
                  <a:latin typeface="Cambria Math" panose="02040503050406030204" pitchFamily="18" charset="0"/>
                </a:endParaRPr>
              </a:p>
              <a:p>
                <a:pPr marL="0" indent="0">
                  <a:buNone/>
                </a:pPr>
                <a:endParaRPr lang="en-GB" sz="2400" b="1" dirty="0"/>
              </a:p>
              <a:p>
                <a:pPr marL="0" indent="0">
                  <a:buNone/>
                </a:pPr>
                <a:r>
                  <a:rPr lang="en-GB" sz="2400" b="1" dirty="0"/>
                  <a:t>Probability density function:</a:t>
                </a:r>
              </a:p>
              <a:p>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74954" cy="4351338"/>
              </a:xfrm>
              <a:blipFill>
                <a:blip r:embed="rId2"/>
                <a:stretch>
                  <a:fillRect l="-1887" t="-1961"/>
                </a:stretch>
              </a:blipFill>
            </p:spPr>
            <p:txBody>
              <a:bodyPr/>
              <a:lstStyle/>
              <a:p>
                <a:r>
                  <a:rPr lang="en-GB">
                    <a:noFill/>
                  </a:rPr>
                  <a:t> </a:t>
                </a:r>
              </a:p>
            </p:txBody>
          </p:sp>
        </mc:Fallback>
      </mc:AlternateContent>
      <p:pic>
        <p:nvPicPr>
          <p:cNvPr id="5" name="Picture 4"/>
          <p:cNvPicPr>
            <a:picLocks noChangeAspect="1"/>
          </p:cNvPicPr>
          <p:nvPr/>
        </p:nvPicPr>
        <p:blipFill>
          <a:blip r:embed="rId3"/>
          <a:stretch>
            <a:fillRect/>
          </a:stretch>
        </p:blipFill>
        <p:spPr>
          <a:xfrm>
            <a:off x="1023542" y="4427360"/>
            <a:ext cx="4077269" cy="733527"/>
          </a:xfrm>
          <a:prstGeom prst="rect">
            <a:avLst/>
          </a:prstGeom>
        </p:spPr>
      </p:pic>
      <p:pic>
        <p:nvPicPr>
          <p:cNvPr id="6" name="Picture 5"/>
          <p:cNvPicPr>
            <a:picLocks noChangeAspect="1"/>
          </p:cNvPicPr>
          <p:nvPr/>
        </p:nvPicPr>
        <p:blipFill>
          <a:blip r:embed="rId4"/>
          <a:stretch>
            <a:fillRect/>
          </a:stretch>
        </p:blipFill>
        <p:spPr>
          <a:xfrm>
            <a:off x="7278734" y="4794123"/>
            <a:ext cx="3553321" cy="514422"/>
          </a:xfrm>
          <a:prstGeom prst="rect">
            <a:avLst/>
          </a:prstGeom>
        </p:spPr>
      </p:pic>
      <p:pic>
        <p:nvPicPr>
          <p:cNvPr id="10" name="Picture 9"/>
          <p:cNvPicPr>
            <a:picLocks noChangeAspect="1"/>
          </p:cNvPicPr>
          <p:nvPr/>
        </p:nvPicPr>
        <p:blipFill>
          <a:blip r:embed="rId5"/>
          <a:stretch>
            <a:fillRect/>
          </a:stretch>
        </p:blipFill>
        <p:spPr>
          <a:xfrm>
            <a:off x="6148562" y="1074426"/>
            <a:ext cx="6043437" cy="3610988"/>
          </a:xfrm>
          <a:prstGeom prst="rect">
            <a:avLst/>
          </a:prstGeom>
        </p:spPr>
      </p:pic>
      <p:pic>
        <p:nvPicPr>
          <p:cNvPr id="11" name="Picture 10"/>
          <p:cNvPicPr>
            <a:picLocks noChangeAspect="1"/>
          </p:cNvPicPr>
          <p:nvPr/>
        </p:nvPicPr>
        <p:blipFill>
          <a:blip r:embed="rId6"/>
          <a:stretch>
            <a:fillRect/>
          </a:stretch>
        </p:blipFill>
        <p:spPr>
          <a:xfrm>
            <a:off x="7278734" y="5417254"/>
            <a:ext cx="1562318" cy="838317"/>
          </a:xfrm>
          <a:prstGeom prst="rect">
            <a:avLst/>
          </a:prstGeom>
        </p:spPr>
      </p:pic>
    </p:spTree>
    <p:extLst>
      <p:ext uri="{BB962C8B-B14F-4D97-AF65-F5344CB8AC3E}">
        <p14:creationId xmlns:p14="http://schemas.microsoft.com/office/powerpoint/2010/main" val="1008554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Multinomial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74954" cy="4351338"/>
              </a:xfrm>
            </p:spPr>
            <p:txBody>
              <a:bodyPr/>
              <a:lstStyle/>
              <a:p>
                <a:pPr marL="0" indent="0">
                  <a:buNone/>
                </a:pPr>
                <a:r>
                  <a:rPr lang="en-GB" sz="2400" b="1" dirty="0"/>
                  <a:t>Data type:</a:t>
                </a:r>
                <a:r>
                  <a:rPr lang="en-GB" sz="2400" dirty="0"/>
                  <a:t>  Discrete</a:t>
                </a:r>
              </a:p>
              <a:p>
                <a:pPr marL="0" indent="0">
                  <a:buNone/>
                </a:pPr>
                <a:r>
                  <a:rPr lang="en-GB" sz="2400" b="1" dirty="0"/>
                  <a:t>Range of support:</a:t>
                </a:r>
                <a:r>
                  <a:rPr lang="en-GB" sz="2400" dirty="0"/>
                  <a:t>  </a:t>
                </a:r>
                <a14:m>
                  <m:oMath xmlns:m="http://schemas.openxmlformats.org/officeDocument/2006/math">
                    <m:r>
                      <a:rPr lang="en-GB" sz="2400" b="0" i="0" smtClean="0">
                        <a:latin typeface="Cambria Math" panose="02040503050406030204" pitchFamily="18" charset="0"/>
                      </a:rPr>
                      <m:t>[</m:t>
                    </m:r>
                    <m:r>
                      <a:rPr lang="en-GB" sz="2400" b="0" i="1" smtClean="0">
                        <a:latin typeface="Cambria Math" panose="02040503050406030204" pitchFamily="18" charset="0"/>
                      </a:rPr>
                      <m:t>0, </m:t>
                    </m:r>
                    <m:r>
                      <a:rPr lang="en-GB" sz="2400" b="0" i="1" smtClean="0">
                        <a:latin typeface="Cambria Math" panose="02040503050406030204" pitchFamily="18" charset="0"/>
                      </a:rPr>
                      <m:t>𝑁</m:t>
                    </m:r>
                    <m:r>
                      <a:rPr lang="en-GB" sz="2400" b="0" i="1" smtClean="0">
                        <a:latin typeface="Cambria Math" panose="02040503050406030204" pitchFamily="18" charset="0"/>
                      </a:rPr>
                      <m:t>]</m:t>
                    </m:r>
                  </m:oMath>
                </a14:m>
                <a:endParaRPr lang="en-GB" sz="2400" dirty="0"/>
              </a:p>
              <a:p>
                <a:pPr marL="0" indent="0">
                  <a:buNone/>
                </a:pPr>
                <a:r>
                  <a:rPr lang="en-GB" sz="2400" b="1" dirty="0"/>
                  <a:t>Parameters:</a:t>
                </a:r>
                <a:br>
                  <a:rPr lang="en-GB" sz="2400" b="1" i="1" dirty="0">
                    <a:latin typeface="Cambria Math" panose="02040503050406030204" pitchFamily="18" charset="0"/>
                  </a:rPr>
                </a:br>
                <a14:m>
                  <m:oMathPara xmlns:m="http://schemas.openxmlformats.org/officeDocument/2006/math">
                    <m:oMathParaPr>
                      <m:jc m:val="left"/>
                    </m:oMathParaPr>
                    <m:oMath xmlns:m="http://schemas.openxmlformats.org/officeDocument/2006/math">
                      <m:r>
                        <a:rPr lang="en-GB" sz="2400" b="0" i="1" smtClean="0">
                          <a:latin typeface="Cambria Math" panose="02040503050406030204" pitchFamily="18" charset="0"/>
                        </a:rPr>
                        <m:t>𝑁</m:t>
                      </m:r>
                      <m:r>
                        <a:rPr lang="en-GB" sz="2400" b="0" i="1" smtClean="0">
                          <a:latin typeface="Cambria Math" panose="02040503050406030204" pitchFamily="18" charset="0"/>
                        </a:rPr>
                        <m:t> (</m:t>
                      </m:r>
                      <m:r>
                        <a:rPr lang="en-GB" sz="2400" b="0" i="1" smtClean="0">
                          <a:latin typeface="Cambria Math" panose="02040503050406030204" pitchFamily="18" charset="0"/>
                        </a:rPr>
                        <m:t>𝑠𝑖𝑧𝑒</m:t>
                      </m:r>
                      <m:r>
                        <a:rPr lang="en-GB" sz="2400" b="0" i="1" smtClean="0">
                          <a:latin typeface="Cambria Math" panose="02040503050406030204" pitchFamily="18" charset="0"/>
                        </a:rPr>
                        <m:t>)       </m:t>
                      </m:r>
                      <m:r>
                        <a:rPr lang="en-GB" sz="2400" b="0" i="1" smtClean="0">
                          <a:latin typeface="Cambria Math" panose="02040503050406030204" pitchFamily="18" charset="0"/>
                        </a:rPr>
                        <m:t>𝑖𝑛𝑡</m:t>
                      </m:r>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0, ∞</m:t>
                          </m:r>
                        </m:e>
                      </m:d>
                    </m:oMath>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𝜃</m:t>
                          </m:r>
                        </m:e>
                        <m:sub>
                          <m:r>
                            <a:rPr lang="en-GB" sz="2400" b="0" i="1" smtClean="0">
                              <a:latin typeface="Cambria Math" panose="02040503050406030204" pitchFamily="18" charset="0"/>
                            </a:rPr>
                            <m:t>𝑘</m:t>
                          </m:r>
                        </m:sub>
                      </m:sSub>
                      <m:r>
                        <a:rPr lang="en-GB" sz="2400" b="0" i="1" smtClean="0">
                          <a:latin typeface="Cambria Math" panose="02040503050406030204" pitchFamily="18" charset="0"/>
                        </a:rPr>
                        <m:t> </m:t>
                      </m:r>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𝑝𝑟𝑜𝑏</m:t>
                          </m:r>
                        </m:e>
                      </m:d>
                      <m:r>
                        <a:rPr lang="en-GB" sz="2400" b="0" i="1" smtClean="0">
                          <a:latin typeface="Cambria Math" panose="02040503050406030204" pitchFamily="18" charset="0"/>
                        </a:rPr>
                        <m:t>    </m:t>
                      </m:r>
                      <m:r>
                        <a:rPr lang="en-GB" sz="2400" b="0" i="1" smtClean="0">
                          <a:latin typeface="Cambria Math" panose="02040503050406030204" pitchFamily="18" charset="0"/>
                        </a:rPr>
                        <m:t>𝑟𝑒𝑎𝑙</m:t>
                      </m:r>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0, 1</m:t>
                          </m:r>
                        </m:e>
                      </m:d>
                    </m:oMath>
                  </m:oMathPara>
                </a14:m>
                <a:endParaRPr lang="en-GB" sz="2400" b="0" i="1" dirty="0">
                  <a:latin typeface="Cambria Math" panose="02040503050406030204" pitchFamily="18" charset="0"/>
                </a:endParaRPr>
              </a:p>
              <a:p>
                <a:pPr marL="0" indent="0">
                  <a:buNone/>
                </a:pPr>
                <a:endParaRPr lang="en-GB" sz="2400" b="1" dirty="0"/>
              </a:p>
              <a:p>
                <a:pPr marL="0" indent="0">
                  <a:buNone/>
                </a:pPr>
                <a:r>
                  <a:rPr lang="en-GB" sz="2400" b="1" dirty="0"/>
                  <a:t>Probability density function:</a:t>
                </a:r>
              </a:p>
              <a:p>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74954" cy="4351338"/>
              </a:xfrm>
              <a:blipFill>
                <a:blip r:embed="rId2"/>
                <a:stretch>
                  <a:fillRect l="-1887" t="-1961"/>
                </a:stretch>
              </a:blipFill>
            </p:spPr>
            <p:txBody>
              <a:bodyPr/>
              <a:lstStyle/>
              <a:p>
                <a:r>
                  <a:rPr lang="en-GB">
                    <a:noFill/>
                  </a:rPr>
                  <a:t> </a:t>
                </a:r>
              </a:p>
            </p:txBody>
          </p:sp>
        </mc:Fallback>
      </mc:AlternateContent>
      <p:pic>
        <p:nvPicPr>
          <p:cNvPr id="5" name="Picture 4"/>
          <p:cNvPicPr>
            <a:picLocks noChangeAspect="1"/>
          </p:cNvPicPr>
          <p:nvPr/>
        </p:nvPicPr>
        <p:blipFill>
          <a:blip r:embed="rId3"/>
          <a:stretch>
            <a:fillRect/>
          </a:stretch>
        </p:blipFill>
        <p:spPr>
          <a:xfrm>
            <a:off x="838200" y="4801054"/>
            <a:ext cx="4010585" cy="771633"/>
          </a:xfrm>
          <a:prstGeom prst="rect">
            <a:avLst/>
          </a:prstGeom>
        </p:spPr>
      </p:pic>
      <p:pic>
        <p:nvPicPr>
          <p:cNvPr id="6" name="Picture 5"/>
          <p:cNvPicPr>
            <a:picLocks noChangeAspect="1"/>
          </p:cNvPicPr>
          <p:nvPr/>
        </p:nvPicPr>
        <p:blipFill>
          <a:blip r:embed="rId4"/>
          <a:stretch>
            <a:fillRect/>
          </a:stretch>
        </p:blipFill>
        <p:spPr>
          <a:xfrm>
            <a:off x="5755758" y="1323199"/>
            <a:ext cx="6436242" cy="3845691"/>
          </a:xfrm>
          <a:prstGeom prst="rect">
            <a:avLst/>
          </a:prstGeom>
        </p:spPr>
      </p:pic>
      <p:pic>
        <p:nvPicPr>
          <p:cNvPr id="9" name="Picture 8"/>
          <p:cNvPicPr>
            <a:picLocks noChangeAspect="1"/>
          </p:cNvPicPr>
          <p:nvPr/>
        </p:nvPicPr>
        <p:blipFill>
          <a:blip r:embed="rId5"/>
          <a:stretch>
            <a:fillRect/>
          </a:stretch>
        </p:blipFill>
        <p:spPr>
          <a:xfrm>
            <a:off x="5839716" y="4937653"/>
            <a:ext cx="6268325" cy="895475"/>
          </a:xfrm>
          <a:prstGeom prst="rect">
            <a:avLst/>
          </a:prstGeom>
        </p:spPr>
      </p:pic>
    </p:spTree>
    <p:extLst>
      <p:ext uri="{BB962C8B-B14F-4D97-AF65-F5344CB8AC3E}">
        <p14:creationId xmlns:p14="http://schemas.microsoft.com/office/powerpoint/2010/main" val="14094652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Method of moments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r>
                  <a:rPr lang="en-GB" b="1" dirty="0"/>
                  <a:t>Moments:</a:t>
                </a:r>
                <a:r>
                  <a:rPr lang="en-GB" dirty="0"/>
                  <a:t>  Statistics that describe a probability distribution </a:t>
                </a:r>
                <a:br>
                  <a:rPr lang="en-GB" dirty="0"/>
                </a:br>
                <a:r>
                  <a:rPr lang="en-GB" dirty="0"/>
                  <a:t>(e.g. expected value, variance, skewness)</a:t>
                </a:r>
              </a:p>
              <a:p>
                <a:r>
                  <a:rPr lang="en-GB" b="1" dirty="0"/>
                  <a:t>Method of moments:  </a:t>
                </a:r>
                <a:r>
                  <a:rPr lang="en-GB" dirty="0"/>
                  <a:t>Functions to calculate an estimate of the moments from the parameters of any distribution</a:t>
                </a:r>
              </a:p>
              <a:p>
                <a:r>
                  <a:rPr lang="en-GB" b="1" dirty="0"/>
                  <a:t>Example:</a:t>
                </a:r>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r>
                        <a:rPr lang="en-GB" b="0" i="1" smtClean="0">
                          <a:latin typeface="Cambria Math" panose="02040503050406030204" pitchFamily="18" charset="0"/>
                        </a:rPr>
                        <m:t> ~ </m:t>
                      </m:r>
                      <m:r>
                        <a:rPr lang="en-GB" b="0" i="1" smtClean="0">
                          <a:latin typeface="Cambria Math" panose="02040503050406030204" pitchFamily="18" charset="0"/>
                        </a:rPr>
                        <m:t>𝐺𝑎𝑚𝑚𝑎</m:t>
                      </m:r>
                      <m:d>
                        <m:dPr>
                          <m:ctrlPr>
                            <a:rPr lang="en-GB" b="0" i="1" smtClean="0">
                              <a:latin typeface="Cambria Math" panose="02040503050406030204" pitchFamily="18" charset="0"/>
                            </a:rPr>
                          </m:ctrlPr>
                        </m:dPr>
                        <m:e>
                          <m:r>
                            <a:rPr lang="en-GB" b="0" i="1" smtClean="0">
                              <a:latin typeface="Cambria Math" panose="02040503050406030204" pitchFamily="18" charset="0"/>
                            </a:rPr>
                            <m:t>𝛼</m:t>
                          </m:r>
                          <m:r>
                            <a:rPr lang="en-GB" b="0" i="1" smtClean="0">
                              <a:latin typeface="Cambria Math" panose="02040503050406030204" pitchFamily="18" charset="0"/>
                            </a:rPr>
                            <m:t>, </m:t>
                          </m:r>
                          <m:r>
                            <a:rPr lang="en-GB" b="0" i="1" smtClean="0">
                              <a:latin typeface="Cambria Math" panose="02040503050406030204" pitchFamily="18" charset="0"/>
                            </a:rPr>
                            <m:t>𝛽</m:t>
                          </m:r>
                        </m:e>
                      </m:d>
                    </m:oMath>
                  </m:oMathPara>
                </a14:m>
                <a:endParaRPr lang="en-GB" b="0" dirty="0"/>
              </a:p>
              <a:p>
                <a:pPr marL="0" indent="0">
                  <a:buNone/>
                </a:pPr>
                <a:endParaRPr lang="en-GB" b="0"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𝜇</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𝛼</m:t>
                          </m:r>
                        </m:num>
                        <m:den>
                          <m:r>
                            <a:rPr lang="en-GB" b="0" i="1" smtClean="0">
                              <a:latin typeface="Cambria Math" panose="02040503050406030204" pitchFamily="18" charset="0"/>
                            </a:rPr>
                            <m:t>𝛽</m:t>
                          </m:r>
                        </m:den>
                      </m:f>
                    </m:oMath>
                  </m:oMathPara>
                </a14:m>
                <a:endParaRPr lang="en-GB" b="0" dirty="0"/>
              </a:p>
              <a:p>
                <a:pPr marL="0" indent="0">
                  <a:buNone/>
                </a:pPr>
                <a:endParaRPr lang="en-GB" b="0" dirty="0"/>
              </a:p>
              <a:p>
                <a:pPr marL="0" indent="0">
                  <a:buNone/>
                </a:pP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𝜎</m:t>
                          </m:r>
                        </m:e>
                        <m:sup>
                          <m:r>
                            <a:rPr lang="en-GB" b="0" i="1" smtClean="0">
                              <a:latin typeface="Cambria Math" panose="02040503050406030204" pitchFamily="18" charset="0"/>
                            </a:rPr>
                            <m:t>2</m:t>
                          </m:r>
                        </m:sup>
                      </m:sSup>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𝛼</m:t>
                          </m:r>
                        </m:num>
                        <m:den>
                          <m:sSup>
                            <m:sSupPr>
                              <m:ctrlPr>
                                <a:rPr lang="en-GB" i="1">
                                  <a:latin typeface="Cambria Math" panose="02040503050406030204" pitchFamily="18" charset="0"/>
                                </a:rPr>
                              </m:ctrlPr>
                            </m:sSupPr>
                            <m:e>
                              <m:r>
                                <a:rPr lang="en-GB" i="1">
                                  <a:latin typeface="Cambria Math" panose="02040503050406030204" pitchFamily="18" charset="0"/>
                                </a:rPr>
                                <m:t>𝛽</m:t>
                              </m:r>
                            </m:e>
                            <m:sup>
                              <m:r>
                                <a:rPr lang="en-GB" i="1">
                                  <a:latin typeface="Cambria Math" panose="02040503050406030204" pitchFamily="18" charset="0"/>
                                </a:rPr>
                                <m:t>2</m:t>
                              </m:r>
                            </m:sup>
                          </m:sSup>
                        </m:den>
                      </m:f>
                    </m:oMath>
                  </m:oMathPara>
                </a14:m>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8" t="-350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8513208" y="4054202"/>
                <a:ext cx="1508247" cy="212276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𝛼</m:t>
                      </m:r>
                      <m:r>
                        <a:rPr lang="en-GB" sz="2800" i="1">
                          <a:latin typeface="Cambria Math" panose="02040503050406030204" pitchFamily="18" charset="0"/>
                        </a:rPr>
                        <m:t>=</m:t>
                      </m:r>
                      <m:f>
                        <m:fPr>
                          <m:ctrlPr>
                            <a:rPr lang="en-GB" sz="2800" i="1">
                              <a:latin typeface="Cambria Math" panose="02040503050406030204" pitchFamily="18" charset="0"/>
                            </a:rPr>
                          </m:ctrlPr>
                        </m:fPr>
                        <m:num>
                          <m:sSup>
                            <m:sSupPr>
                              <m:ctrlPr>
                                <a:rPr lang="en-GB" sz="2800" b="0" i="1" smtClean="0">
                                  <a:latin typeface="Cambria Math" panose="02040503050406030204" pitchFamily="18" charset="0"/>
                                </a:rPr>
                              </m:ctrlPr>
                            </m:sSupPr>
                            <m:e>
                              <m:r>
                                <a:rPr lang="en-GB" sz="2800" b="0" i="1" smtClean="0">
                                  <a:latin typeface="Cambria Math" panose="02040503050406030204" pitchFamily="18" charset="0"/>
                                </a:rPr>
                                <m:t>𝜇</m:t>
                              </m:r>
                            </m:e>
                            <m:sup>
                              <m:r>
                                <a:rPr lang="en-GB" sz="2800" b="0" i="1" smtClean="0">
                                  <a:latin typeface="Cambria Math" panose="02040503050406030204" pitchFamily="18" charset="0"/>
                                </a:rPr>
                                <m:t>2</m:t>
                              </m:r>
                            </m:sup>
                          </m:sSup>
                        </m:num>
                        <m:den>
                          <m:sSup>
                            <m:sSupPr>
                              <m:ctrlPr>
                                <a:rPr lang="en-GB" sz="2800" b="0" i="1" smtClean="0">
                                  <a:latin typeface="Cambria Math" panose="02040503050406030204" pitchFamily="18" charset="0"/>
                                </a:rPr>
                              </m:ctrlPr>
                            </m:sSupPr>
                            <m:e>
                              <m:r>
                                <a:rPr lang="en-GB" sz="2800" b="0" i="1" smtClean="0">
                                  <a:latin typeface="Cambria Math" panose="02040503050406030204" pitchFamily="18" charset="0"/>
                                </a:rPr>
                                <m:t>𝜎</m:t>
                              </m:r>
                            </m:e>
                            <m:sup>
                              <m:r>
                                <a:rPr lang="en-GB" sz="2800" b="0" i="1" smtClean="0">
                                  <a:latin typeface="Cambria Math" panose="02040503050406030204" pitchFamily="18" charset="0"/>
                                </a:rPr>
                                <m:t>2</m:t>
                              </m:r>
                            </m:sup>
                          </m:sSup>
                        </m:den>
                      </m:f>
                    </m:oMath>
                  </m:oMathPara>
                </a14:m>
                <a:endParaRPr lang="en-GB" sz="2800" dirty="0"/>
              </a:p>
              <a:p>
                <a:endParaRPr lang="en-GB" sz="2800" dirty="0"/>
              </a:p>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𝛽</m:t>
                      </m:r>
                      <m:r>
                        <a:rPr lang="en-GB" sz="2800" b="0" i="1" smtClean="0">
                          <a:latin typeface="Cambria Math" panose="02040503050406030204" pitchFamily="18" charset="0"/>
                        </a:rPr>
                        <m:t>=</m:t>
                      </m:r>
                      <m:f>
                        <m:fPr>
                          <m:ctrlPr>
                            <a:rPr lang="en-GB" sz="2800" b="0" i="1" smtClean="0">
                              <a:latin typeface="Cambria Math" panose="02040503050406030204" pitchFamily="18" charset="0"/>
                            </a:rPr>
                          </m:ctrlPr>
                        </m:fPr>
                        <m:num>
                          <m:r>
                            <a:rPr lang="en-GB" sz="2800" b="0" i="1" smtClean="0">
                              <a:latin typeface="Cambria Math" panose="02040503050406030204" pitchFamily="18" charset="0"/>
                            </a:rPr>
                            <m:t>𝜇</m:t>
                          </m:r>
                        </m:num>
                        <m:den>
                          <m:sSup>
                            <m:sSupPr>
                              <m:ctrlPr>
                                <a:rPr lang="en-GB" sz="2800" b="0" i="1" smtClean="0">
                                  <a:latin typeface="Cambria Math" panose="02040503050406030204" pitchFamily="18" charset="0"/>
                                </a:rPr>
                              </m:ctrlPr>
                            </m:sSupPr>
                            <m:e>
                              <m:r>
                                <a:rPr lang="en-GB" sz="2800" b="0" i="1" smtClean="0">
                                  <a:latin typeface="Cambria Math" panose="02040503050406030204" pitchFamily="18" charset="0"/>
                                </a:rPr>
                                <m:t>𝜎</m:t>
                              </m:r>
                            </m:e>
                            <m:sup>
                              <m:r>
                                <a:rPr lang="en-GB" sz="2800" b="0" i="1" smtClean="0">
                                  <a:latin typeface="Cambria Math" panose="02040503050406030204" pitchFamily="18" charset="0"/>
                                </a:rPr>
                                <m:t>2</m:t>
                              </m:r>
                            </m:sup>
                          </m:sSup>
                        </m:den>
                      </m:f>
                    </m:oMath>
                  </m:oMathPara>
                </a14:m>
                <a:endParaRPr lang="en-GB" sz="2800" dirty="0"/>
              </a:p>
            </p:txBody>
          </p:sp>
        </mc:Choice>
        <mc:Fallback xmlns="">
          <p:sp>
            <p:nvSpPr>
              <p:cNvPr id="4" name="Rectangle 3"/>
              <p:cNvSpPr>
                <a:spLocks noRot="1" noChangeAspect="1" noMove="1" noResize="1" noEditPoints="1" noAdjustHandles="1" noChangeArrowheads="1" noChangeShapeType="1" noTextEdit="1"/>
              </p:cNvSpPr>
              <p:nvPr/>
            </p:nvSpPr>
            <p:spPr>
              <a:xfrm>
                <a:off x="8513208" y="4054202"/>
                <a:ext cx="1508247" cy="2122761"/>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230700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4"/>
            <a:ext cx="10515600" cy="5596197"/>
          </a:xfrm>
        </p:spPr>
        <p:txBody>
          <a:bodyPr/>
          <a:lstStyle/>
          <a:p>
            <a:r>
              <a:rPr lang="en-GB" dirty="0"/>
              <a:t>There are many more…</a:t>
            </a:r>
            <a:br>
              <a:rPr lang="en-GB" dirty="0"/>
            </a:br>
            <a:r>
              <a:rPr lang="en-GB" sz="3200" dirty="0"/>
              <a:t>(see “Distributions Cheat Sheet” in the readings)</a:t>
            </a:r>
            <a:br>
              <a:rPr lang="en-GB" dirty="0"/>
            </a:br>
            <a:br>
              <a:rPr lang="en-GB" dirty="0"/>
            </a:br>
            <a:br>
              <a:rPr lang="en-GB" dirty="0"/>
            </a:br>
            <a:endParaRPr lang="en-GB" dirty="0"/>
          </a:p>
        </p:txBody>
      </p:sp>
    </p:spTree>
    <p:extLst>
      <p:ext uri="{BB962C8B-B14F-4D97-AF65-F5344CB8AC3E}">
        <p14:creationId xmlns:p14="http://schemas.microsoft.com/office/powerpoint/2010/main" val="13290855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3755" y="0"/>
            <a:ext cx="7464490" cy="6858000"/>
          </a:xfrm>
          <a:prstGeom prst="rect">
            <a:avLst/>
          </a:prstGeom>
        </p:spPr>
      </p:pic>
    </p:spTree>
    <p:extLst>
      <p:ext uri="{BB962C8B-B14F-4D97-AF65-F5344CB8AC3E}">
        <p14:creationId xmlns:p14="http://schemas.microsoft.com/office/powerpoint/2010/main" val="25353082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837201"/>
          </a:xfrm>
        </p:spPr>
        <p:txBody>
          <a:bodyPr/>
          <a:lstStyle/>
          <a:p>
            <a:pPr algn="ctr"/>
            <a:r>
              <a:rPr lang="en-GB" dirty="0"/>
              <a:t>Priors</a:t>
            </a:r>
          </a:p>
        </p:txBody>
      </p:sp>
    </p:spTree>
    <p:extLst>
      <p:ext uri="{BB962C8B-B14F-4D97-AF65-F5344CB8AC3E}">
        <p14:creationId xmlns:p14="http://schemas.microsoft.com/office/powerpoint/2010/main" val="2402538048"/>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Bayes’ theorem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513191"/>
                <a:ext cx="10515600" cy="4351338"/>
              </a:xfrm>
            </p:spPr>
            <p:txBody>
              <a:bodyPr/>
              <a:lstStyle/>
              <a:p>
                <a:pPr marL="0" indent="0">
                  <a:buNone/>
                </a:pPr>
                <a:endParaRPr lang="en-GB" sz="36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𝑃</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𝜇</m:t>
                          </m:r>
                          <m:r>
                            <a:rPr lang="en-GB" sz="3600" b="0" i="1" smtClean="0">
                              <a:latin typeface="Cambria Math" panose="02040503050406030204" pitchFamily="18" charset="0"/>
                            </a:rPr>
                            <m:t>,</m:t>
                          </m:r>
                          <m:r>
                            <a:rPr lang="en-GB" sz="3600" b="0" i="1" smtClean="0">
                              <a:latin typeface="Cambria Math" panose="02040503050406030204" pitchFamily="18" charset="0"/>
                            </a:rPr>
                            <m:t>𝜎</m:t>
                          </m:r>
                        </m:e>
                        <m:e>
                          <m:r>
                            <a:rPr lang="en-GB" sz="3600" b="0" i="1" smtClean="0">
                              <a:latin typeface="Cambria Math" panose="02040503050406030204" pitchFamily="18" charset="0"/>
                            </a:rPr>
                            <m:t>𝑦</m:t>
                          </m:r>
                        </m:e>
                      </m:d>
                      <m:r>
                        <a:rPr lang="en-GB" sz="3600" b="0" i="1" smtClean="0">
                          <a:latin typeface="Cambria Math" panose="02040503050406030204" pitchFamily="18" charset="0"/>
                        </a:rPr>
                        <m:t>=</m:t>
                      </m:r>
                      <m:f>
                        <m:fPr>
                          <m:ctrlPr>
                            <a:rPr lang="en-GB" sz="3600" b="0" i="1" smtClean="0">
                              <a:latin typeface="Cambria Math" panose="02040503050406030204" pitchFamily="18" charset="0"/>
                            </a:rPr>
                          </m:ctrlPr>
                        </m:fPr>
                        <m:num>
                          <m:r>
                            <a:rPr lang="en-GB" sz="3600" b="0" i="1" smtClean="0">
                              <a:latin typeface="Cambria Math" panose="02040503050406030204" pitchFamily="18" charset="0"/>
                            </a:rPr>
                            <m:t>𝑃</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𝑦</m:t>
                              </m:r>
                            </m:e>
                            <m:e>
                              <m:r>
                                <a:rPr lang="en-GB" sz="3600" i="1">
                                  <a:latin typeface="Cambria Math" panose="02040503050406030204" pitchFamily="18" charset="0"/>
                                </a:rPr>
                                <m:t>𝜇</m:t>
                              </m:r>
                              <m:r>
                                <a:rPr lang="en-GB" sz="3600" i="1">
                                  <a:latin typeface="Cambria Math" panose="02040503050406030204" pitchFamily="18" charset="0"/>
                                </a:rPr>
                                <m:t>,</m:t>
                              </m:r>
                              <m:r>
                                <a:rPr lang="en-GB" sz="3600" i="1">
                                  <a:latin typeface="Cambria Math" panose="02040503050406030204" pitchFamily="18" charset="0"/>
                                </a:rPr>
                                <m:t>𝜎</m:t>
                              </m:r>
                            </m:e>
                          </m:d>
                          <m:r>
                            <a:rPr lang="en-GB" sz="3600" b="0" i="1" smtClean="0">
                              <a:latin typeface="Cambria Math" panose="02040503050406030204" pitchFamily="18" charset="0"/>
                            </a:rPr>
                            <m:t> </m:t>
                          </m:r>
                          <m:r>
                            <a:rPr lang="en-GB" sz="3600" b="0" i="1" smtClean="0">
                              <a:latin typeface="Cambria Math" panose="02040503050406030204" pitchFamily="18" charset="0"/>
                            </a:rPr>
                            <m:t>𝑃</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𝜇</m:t>
                              </m:r>
                            </m:e>
                          </m:d>
                          <m:r>
                            <a:rPr lang="en-GB" sz="3600" b="0" i="1" smtClean="0">
                              <a:latin typeface="Cambria Math" panose="02040503050406030204" pitchFamily="18" charset="0"/>
                            </a:rPr>
                            <m:t>𝑃</m:t>
                          </m:r>
                          <m:r>
                            <a:rPr lang="en-GB" sz="3600" b="0" i="1" smtClean="0">
                              <a:latin typeface="Cambria Math" panose="02040503050406030204" pitchFamily="18" charset="0"/>
                            </a:rPr>
                            <m:t>(</m:t>
                          </m:r>
                          <m:r>
                            <a:rPr lang="en-GB" sz="3600" b="0" i="1" smtClean="0">
                              <a:latin typeface="Cambria Math" panose="02040503050406030204" pitchFamily="18" charset="0"/>
                            </a:rPr>
                            <m:t>𝜎</m:t>
                          </m:r>
                          <m:r>
                            <a:rPr lang="en-GB" sz="3600" b="0" i="1" smtClean="0">
                              <a:latin typeface="Cambria Math" panose="02040503050406030204" pitchFamily="18" charset="0"/>
                            </a:rPr>
                            <m:t>)</m:t>
                          </m:r>
                        </m:num>
                        <m:den>
                          <m:r>
                            <a:rPr lang="en-GB" sz="3600" b="0" i="1" smtClean="0">
                              <a:solidFill>
                                <a:schemeClr val="bg1">
                                  <a:lumMod val="50000"/>
                                </a:schemeClr>
                              </a:solidFill>
                              <a:latin typeface="Cambria Math" panose="02040503050406030204" pitchFamily="18" charset="0"/>
                            </a:rPr>
                            <m:t>𝑃</m:t>
                          </m:r>
                          <m:d>
                            <m:dPr>
                              <m:ctrlPr>
                                <a:rPr lang="en-GB" sz="3600" b="0" i="1" smtClean="0">
                                  <a:solidFill>
                                    <a:schemeClr val="bg1">
                                      <a:lumMod val="50000"/>
                                    </a:schemeClr>
                                  </a:solidFill>
                                  <a:latin typeface="Cambria Math" panose="02040503050406030204" pitchFamily="18" charset="0"/>
                                </a:rPr>
                              </m:ctrlPr>
                            </m:dPr>
                            <m:e>
                              <m:r>
                                <a:rPr lang="en-GB" sz="3600" b="0" i="1" smtClean="0">
                                  <a:solidFill>
                                    <a:schemeClr val="bg1">
                                      <a:lumMod val="50000"/>
                                    </a:schemeClr>
                                  </a:solidFill>
                                  <a:latin typeface="Cambria Math" panose="02040503050406030204" pitchFamily="18" charset="0"/>
                                </a:rPr>
                                <m:t>𝑦</m:t>
                              </m:r>
                            </m:e>
                          </m:d>
                        </m:den>
                      </m:f>
                    </m:oMath>
                  </m:oMathPara>
                </a14:m>
                <a:br>
                  <a:rPr lang="en-GB" sz="3600" b="0" dirty="0"/>
                </a:br>
                <a:endParaRPr lang="en-GB" sz="3600" b="0" i="1" dirty="0">
                  <a:latin typeface="Cambria Math" panose="02040503050406030204" pitchFamily="18" charset="0"/>
                </a:endParaRPr>
              </a:p>
              <a:p>
                <a:pPr marL="0" indent="0">
                  <a:buNone/>
                </a:pPr>
                <a:endParaRPr lang="en-GB" sz="3600" b="0" i="1" dirty="0">
                  <a:latin typeface="Cambria Math" panose="02040503050406030204" pitchFamily="18" charset="0"/>
                </a:endParaRPr>
              </a:p>
              <a:p>
                <a:pPr marL="0" indent="0">
                  <a:buNone/>
                </a:pPr>
                <a14:m>
                  <m:oMath xmlns:m="http://schemas.openxmlformats.org/officeDocument/2006/math">
                    <m:r>
                      <a:rPr lang="en-GB" b="0" i="1" smtClean="0">
                        <a:latin typeface="Cambria Math" panose="02040503050406030204" pitchFamily="18" charset="0"/>
                      </a:rPr>
                      <m:t>𝑦</m:t>
                    </m:r>
                  </m:oMath>
                </a14:m>
                <a:r>
                  <a:rPr lang="en-GB" b="0" i="1" dirty="0">
                    <a:latin typeface="Cambria Math" panose="02040503050406030204" pitchFamily="18" charset="0"/>
                  </a:rPr>
                  <a:t> </a:t>
                </a:r>
                <a:r>
                  <a:rPr lang="en-GB" b="0" dirty="0">
                    <a:latin typeface="Cambria Math" panose="02040503050406030204" pitchFamily="18" charset="0"/>
                  </a:rPr>
                  <a:t>= data</a:t>
                </a:r>
                <a:br>
                  <a:rPr lang="en-GB" b="0" i="1" dirty="0">
                    <a:latin typeface="Cambria Math" panose="02040503050406030204" pitchFamily="18" charset="0"/>
                  </a:rPr>
                </a:br>
                <a14:m>
                  <m:oMath xmlns:m="http://schemas.openxmlformats.org/officeDocument/2006/math">
                    <m:r>
                      <a:rPr lang="en-GB" b="0" i="1" smtClean="0">
                        <a:latin typeface="Cambria Math" panose="02040503050406030204" pitchFamily="18" charset="0"/>
                      </a:rPr>
                      <m:t>𝜇</m:t>
                    </m:r>
                  </m:oMath>
                </a14:m>
                <a:r>
                  <a:rPr lang="en-GB" dirty="0">
                    <a:latin typeface="Cambria Math" panose="02040503050406030204" pitchFamily="18" charset="0"/>
                  </a:rPr>
                  <a:t> = mean</a:t>
                </a:r>
              </a:p>
              <a:p>
                <a:pPr marL="0" indent="0">
                  <a:buNone/>
                </a:pPr>
                <a14:m>
                  <m:oMath xmlns:m="http://schemas.openxmlformats.org/officeDocument/2006/math">
                    <m:r>
                      <a:rPr lang="en-GB" b="0" i="1" smtClean="0">
                        <a:latin typeface="Cambria Math" panose="02040503050406030204" pitchFamily="18" charset="0"/>
                      </a:rPr>
                      <m:t>𝜎</m:t>
                    </m:r>
                  </m:oMath>
                </a14:m>
                <a:r>
                  <a:rPr lang="en-GB" dirty="0">
                    <a:latin typeface="Cambria Math" panose="02040503050406030204" pitchFamily="18" charset="0"/>
                  </a:rPr>
                  <a:t> = standard deviation</a:t>
                </a:r>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513191"/>
                <a:ext cx="10515600" cy="4351338"/>
              </a:xfrm>
              <a:blipFill>
                <a:blip r:embed="rId2"/>
                <a:stretch>
                  <a:fillRect/>
                </a:stretch>
              </a:blipFill>
            </p:spPr>
            <p:txBody>
              <a:bodyPr/>
              <a:lstStyle/>
              <a:p>
                <a:r>
                  <a:rPr lang="en-GB">
                    <a:noFill/>
                  </a:rPr>
                  <a:t> </a:t>
                </a:r>
              </a:p>
            </p:txBody>
          </p:sp>
        </mc:Fallback>
      </mc:AlternateContent>
      <p:sp>
        <p:nvSpPr>
          <p:cNvPr id="4" name="Rectangle 3"/>
          <p:cNvSpPr/>
          <p:nvPr/>
        </p:nvSpPr>
        <p:spPr>
          <a:xfrm>
            <a:off x="5330456" y="2912020"/>
            <a:ext cx="1870444" cy="624254"/>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5330456" y="2542688"/>
            <a:ext cx="1870444" cy="369332"/>
          </a:xfrm>
          <a:prstGeom prst="rect">
            <a:avLst/>
          </a:prstGeom>
          <a:noFill/>
        </p:spPr>
        <p:txBody>
          <a:bodyPr wrap="square" rtlCol="0">
            <a:spAutoFit/>
          </a:bodyPr>
          <a:lstStyle/>
          <a:p>
            <a:pPr algn="ctr"/>
            <a:r>
              <a:rPr lang="en-GB" b="1" dirty="0">
                <a:solidFill>
                  <a:schemeClr val="accent2"/>
                </a:solidFill>
              </a:rPr>
              <a:t>Likelihood</a:t>
            </a:r>
          </a:p>
        </p:txBody>
      </p:sp>
      <p:sp>
        <p:nvSpPr>
          <p:cNvPr id="6" name="Rectangle 5"/>
          <p:cNvSpPr/>
          <p:nvPr/>
        </p:nvSpPr>
        <p:spPr>
          <a:xfrm>
            <a:off x="7272703" y="2912020"/>
            <a:ext cx="1913827" cy="62425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7272703" y="2542688"/>
            <a:ext cx="1913827" cy="369332"/>
          </a:xfrm>
          <a:prstGeom prst="rect">
            <a:avLst/>
          </a:prstGeom>
          <a:noFill/>
        </p:spPr>
        <p:txBody>
          <a:bodyPr wrap="square" rtlCol="0">
            <a:spAutoFit/>
          </a:bodyPr>
          <a:lstStyle/>
          <a:p>
            <a:pPr algn="ctr"/>
            <a:r>
              <a:rPr lang="en-GB" b="1" dirty="0">
                <a:solidFill>
                  <a:srgbClr val="00B0F0"/>
                </a:solidFill>
              </a:rPr>
              <a:t>Priors</a:t>
            </a:r>
          </a:p>
        </p:txBody>
      </p:sp>
      <p:sp>
        <p:nvSpPr>
          <p:cNvPr id="12" name="Rectangle 11"/>
          <p:cNvSpPr/>
          <p:nvPr/>
        </p:nvSpPr>
        <p:spPr>
          <a:xfrm>
            <a:off x="2913322" y="3261751"/>
            <a:ext cx="1942214" cy="624254"/>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2913322" y="2892419"/>
            <a:ext cx="1942214" cy="369332"/>
          </a:xfrm>
          <a:prstGeom prst="rect">
            <a:avLst/>
          </a:prstGeom>
          <a:noFill/>
        </p:spPr>
        <p:txBody>
          <a:bodyPr wrap="square" rtlCol="0">
            <a:spAutoFit/>
          </a:bodyPr>
          <a:lstStyle/>
          <a:p>
            <a:pPr algn="ctr"/>
            <a:r>
              <a:rPr lang="en-GB" b="1" dirty="0">
                <a:solidFill>
                  <a:srgbClr val="7030A0"/>
                </a:solidFill>
              </a:rPr>
              <a:t>Posterior</a:t>
            </a:r>
          </a:p>
        </p:txBody>
      </p:sp>
    </p:spTree>
    <p:extLst>
      <p:ext uri="{BB962C8B-B14F-4D97-AF65-F5344CB8AC3E}">
        <p14:creationId xmlns:p14="http://schemas.microsoft.com/office/powerpoint/2010/main" val="16571124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prior probability …</a:t>
            </a:r>
          </a:p>
        </p:txBody>
      </p:sp>
      <p:sp>
        <p:nvSpPr>
          <p:cNvPr id="3" name="Content Placeholder 2"/>
          <p:cNvSpPr>
            <a:spLocks noGrp="1"/>
          </p:cNvSpPr>
          <p:nvPr>
            <p:ph idx="1"/>
          </p:nvPr>
        </p:nvSpPr>
        <p:spPr/>
        <p:txBody>
          <a:bodyPr/>
          <a:lstStyle/>
          <a:p>
            <a:pPr>
              <a:buFont typeface="Wingdings" panose="05000000000000000000" pitchFamily="2" charset="2"/>
              <a:buChar char="ü"/>
            </a:pPr>
            <a:r>
              <a:rPr lang="en-GB" dirty="0"/>
              <a:t>contains our prior knowledge about a parameter in our model.</a:t>
            </a:r>
          </a:p>
          <a:p>
            <a:pPr>
              <a:buFont typeface="Wingdings" panose="05000000000000000000" pitchFamily="2" charset="2"/>
              <a:buChar char="ü"/>
            </a:pPr>
            <a:r>
              <a:rPr lang="en-GB" dirty="0"/>
              <a:t>is a probability distribution.</a:t>
            </a:r>
          </a:p>
          <a:p>
            <a:pPr>
              <a:buFont typeface="Wingdings" panose="05000000000000000000" pitchFamily="2" charset="2"/>
              <a:buChar char="ü"/>
            </a:pPr>
            <a:r>
              <a:rPr lang="en-GB" dirty="0"/>
              <a:t>is consistent with the numerical type of the parameter </a:t>
            </a:r>
            <a:br>
              <a:rPr lang="en-GB" dirty="0"/>
            </a:br>
            <a:r>
              <a:rPr lang="en-GB" dirty="0"/>
              <a:t>(continuous, discrete).</a:t>
            </a:r>
          </a:p>
          <a:p>
            <a:pPr>
              <a:buFont typeface="Wingdings" panose="05000000000000000000" pitchFamily="2" charset="2"/>
              <a:buChar char="ü"/>
            </a:pPr>
            <a:r>
              <a:rPr lang="en-GB" dirty="0"/>
              <a:t>defines the “range of support” (i.e. range of possible values) for a parameter.</a:t>
            </a:r>
          </a:p>
          <a:p>
            <a:pPr>
              <a:buFont typeface="Wingdings" panose="05000000000000000000" pitchFamily="2" charset="2"/>
              <a:buChar char="ü"/>
            </a:pPr>
            <a:r>
              <a:rPr lang="en-GB" dirty="0"/>
              <a:t>quantifies which parameter values are more likely than others.</a:t>
            </a:r>
          </a:p>
          <a:p>
            <a:pPr>
              <a:buFont typeface="Wingdings" panose="05000000000000000000" pitchFamily="2" charset="2"/>
              <a:buChar char="ü"/>
            </a:pPr>
            <a:r>
              <a:rPr lang="en-GB" dirty="0"/>
              <a:t>can be informative, minimally informative, or uninformative (vague).</a:t>
            </a:r>
          </a:p>
          <a:p>
            <a:pPr marL="0" indent="0">
              <a:buNone/>
            </a:pPr>
            <a:endParaRPr lang="en-GB" dirty="0"/>
          </a:p>
        </p:txBody>
      </p:sp>
    </p:spTree>
    <p:extLst>
      <p:ext uri="{BB962C8B-B14F-4D97-AF65-F5344CB8AC3E}">
        <p14:creationId xmlns:p14="http://schemas.microsoft.com/office/powerpoint/2010/main" val="108232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Reverend Thomas Bayes</a:t>
            </a:r>
            <a:br>
              <a:rPr lang="en-GB" dirty="0"/>
            </a:br>
            <a:r>
              <a:rPr lang="en-GB" sz="2000" dirty="0"/>
              <a:t>c.1701-1761</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48200" y="1898704"/>
            <a:ext cx="2895600" cy="3105150"/>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49032" y="3314992"/>
            <a:ext cx="2377530" cy="3112883"/>
          </a:xfrm>
          <a:prstGeom prst="rect">
            <a:avLst/>
          </a:prstGeom>
        </p:spPr>
      </p:pic>
      <p:sp>
        <p:nvSpPr>
          <p:cNvPr id="6" name="TextBox 5"/>
          <p:cNvSpPr txBox="1"/>
          <p:nvPr/>
        </p:nvSpPr>
        <p:spPr>
          <a:xfrm>
            <a:off x="9049032" y="2730217"/>
            <a:ext cx="2377530" cy="584775"/>
          </a:xfrm>
          <a:prstGeom prst="rect">
            <a:avLst/>
          </a:prstGeom>
          <a:noFill/>
        </p:spPr>
        <p:txBody>
          <a:bodyPr wrap="square" rtlCol="0">
            <a:spAutoFit/>
          </a:bodyPr>
          <a:lstStyle/>
          <a:p>
            <a:r>
              <a:rPr lang="en-GB" dirty="0" err="1"/>
              <a:t>Dr.</a:t>
            </a:r>
            <a:r>
              <a:rPr lang="en-GB" dirty="0"/>
              <a:t> Richard Price</a:t>
            </a:r>
            <a:br>
              <a:rPr lang="en-GB" dirty="0"/>
            </a:br>
            <a:r>
              <a:rPr lang="en-GB" sz="1400" dirty="0"/>
              <a:t>1723-1791</a:t>
            </a:r>
            <a:endParaRPr lang="en-GB" dirty="0"/>
          </a:p>
        </p:txBody>
      </p:sp>
      <p:sp>
        <p:nvSpPr>
          <p:cNvPr id="7" name="TextBox 6"/>
          <p:cNvSpPr txBox="1"/>
          <p:nvPr/>
        </p:nvSpPr>
        <p:spPr>
          <a:xfrm>
            <a:off x="1306286" y="5218268"/>
            <a:ext cx="7419500" cy="646331"/>
          </a:xfrm>
          <a:prstGeom prst="rect">
            <a:avLst/>
          </a:prstGeom>
          <a:noFill/>
        </p:spPr>
        <p:txBody>
          <a:bodyPr wrap="square" rtlCol="0">
            <a:spAutoFit/>
          </a:bodyPr>
          <a:lstStyle/>
          <a:p>
            <a:r>
              <a:rPr lang="en-GB" dirty="0"/>
              <a:t>Bayes T. 1763. An essay towards solving a problem in the doctrine of chances. </a:t>
            </a:r>
            <a:r>
              <a:rPr lang="en-GB" i="1" dirty="0"/>
              <a:t>Philosophical Transactions of the Royal Society of London. </a:t>
            </a:r>
            <a:r>
              <a:rPr lang="en-GB" dirty="0"/>
              <a:t>53:370-418.</a:t>
            </a:r>
            <a:r>
              <a:rPr lang="en-GB" sz="1400" dirty="0"/>
              <a:t> </a:t>
            </a:r>
            <a:endParaRPr lang="en-GB" dirty="0"/>
          </a:p>
        </p:txBody>
      </p:sp>
    </p:spTree>
    <p:extLst>
      <p:ext uri="{BB962C8B-B14F-4D97-AF65-F5344CB8AC3E}">
        <p14:creationId xmlns:p14="http://schemas.microsoft.com/office/powerpoint/2010/main" val="639591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Probability distributions</a:t>
            </a:r>
          </a:p>
        </p:txBody>
      </p:sp>
      <p:sp>
        <p:nvSpPr>
          <p:cNvPr id="3" name="Content Placeholder 2"/>
          <p:cNvSpPr>
            <a:spLocks noGrp="1"/>
          </p:cNvSpPr>
          <p:nvPr>
            <p:ph idx="1"/>
          </p:nvPr>
        </p:nvSpPr>
        <p:spPr>
          <a:xfrm>
            <a:off x="838200" y="1825625"/>
            <a:ext cx="10515600" cy="4674412"/>
          </a:xfrm>
        </p:spPr>
        <p:txBody>
          <a:bodyPr>
            <a:normAutofit/>
          </a:bodyPr>
          <a:lstStyle/>
          <a:p>
            <a:pPr marL="0" indent="0">
              <a:buNone/>
            </a:pPr>
            <a:r>
              <a:rPr lang="en-GB" dirty="0"/>
              <a:t>When designing </a:t>
            </a:r>
            <a:r>
              <a:rPr lang="en-GB" b="1" dirty="0"/>
              <a:t>priors for parameters</a:t>
            </a:r>
            <a:r>
              <a:rPr lang="en-GB" dirty="0"/>
              <a:t>, we need to:</a:t>
            </a:r>
          </a:p>
          <a:p>
            <a:pPr marL="514350" indent="-514350">
              <a:buAutoNum type="arabicPeriod"/>
            </a:pPr>
            <a:r>
              <a:rPr lang="en-GB" sz="2400" dirty="0"/>
              <a:t>Choose an appropriate probability distribution for the </a:t>
            </a:r>
            <a:r>
              <a:rPr lang="en-GB" sz="2400" b="1" dirty="0"/>
              <a:t>parameter characteristics</a:t>
            </a:r>
          </a:p>
          <a:p>
            <a:pPr marL="514350" indent="-514350">
              <a:buAutoNum type="arabicPeriod"/>
            </a:pPr>
            <a:r>
              <a:rPr lang="en-GB" sz="2400" dirty="0"/>
              <a:t>Define values for its parameters that reflect our </a:t>
            </a:r>
            <a:r>
              <a:rPr lang="en-GB" sz="2400" b="1" dirty="0"/>
              <a:t>prior beliefs about the parameter</a:t>
            </a:r>
          </a:p>
          <a:p>
            <a:pPr marL="0" indent="0">
              <a:buNone/>
            </a:pPr>
            <a:endParaRPr lang="en-GB" sz="2400" dirty="0"/>
          </a:p>
          <a:p>
            <a:pPr marL="0" indent="0">
              <a:buNone/>
            </a:pPr>
            <a:endParaRPr lang="en-GB" sz="2400" dirty="0"/>
          </a:p>
          <a:p>
            <a:pPr marL="514350" indent="-514350">
              <a:buAutoNum type="arabicPeriod"/>
            </a:pPr>
            <a:endParaRPr lang="en-GB" sz="2400" dirty="0"/>
          </a:p>
          <a:p>
            <a:pPr marL="514350" indent="-514350">
              <a:buAutoNum type="arabicPeriod"/>
            </a:pPr>
            <a:endParaRPr lang="en-GB" sz="2400" dirty="0"/>
          </a:p>
        </p:txBody>
      </p:sp>
    </p:spTree>
    <p:extLst>
      <p:ext uri="{BB962C8B-B14F-4D97-AF65-F5344CB8AC3E}">
        <p14:creationId xmlns:p14="http://schemas.microsoft.com/office/powerpoint/2010/main" val="4044574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Let’s design some priors together for this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r>
                        <a:rPr lang="en-GB" b="0" i="1" smtClean="0">
                          <a:latin typeface="Cambria Math" panose="02040503050406030204" pitchFamily="18" charset="0"/>
                        </a:rPr>
                        <m:t> ~ </m:t>
                      </m:r>
                      <m:r>
                        <a:rPr lang="en-GB" b="0" i="1" smtClean="0">
                          <a:latin typeface="Cambria Math" panose="02040503050406030204" pitchFamily="18" charset="0"/>
                        </a:rPr>
                        <m:t>𝑁𝑜𝑟𝑚𝑎𝑙</m:t>
                      </m:r>
                      <m:d>
                        <m:dPr>
                          <m:ctrlPr>
                            <a:rPr lang="en-GB" b="0" i="1" smtClean="0">
                              <a:latin typeface="Cambria Math" panose="02040503050406030204" pitchFamily="18" charset="0"/>
                            </a:rPr>
                          </m:ctrlPr>
                        </m:dPr>
                        <m:e>
                          <m:r>
                            <a:rPr lang="en-GB" b="0" i="1" smtClean="0">
                              <a:latin typeface="Cambria Math" panose="02040503050406030204" pitchFamily="18" charset="0"/>
                            </a:rPr>
                            <m:t>𝜇</m:t>
                          </m:r>
                          <m:r>
                            <a:rPr lang="en-GB" b="0" i="1" smtClean="0">
                              <a:latin typeface="Cambria Math" panose="02040503050406030204" pitchFamily="18" charset="0"/>
                            </a:rPr>
                            <m:t>, </m:t>
                          </m:r>
                          <m:r>
                            <a:rPr lang="en-GB" b="0" i="1" smtClean="0">
                              <a:latin typeface="Cambria Math" panose="02040503050406030204" pitchFamily="18" charset="0"/>
                            </a:rPr>
                            <m:t>𝜎</m:t>
                          </m:r>
                        </m:e>
                      </m:d>
                    </m:oMath>
                  </m:oMathPara>
                </a14:m>
                <a:endParaRPr lang="en-GB" b="0" dirty="0"/>
              </a:p>
              <a:p>
                <a:pPr marL="0" indent="0">
                  <a:buNone/>
                </a:pPr>
                <a:endParaRPr lang="en-GB" b="0"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𝜇</m:t>
                      </m:r>
                      <m:r>
                        <a:rPr lang="en-GB" b="0" i="1" smtClean="0">
                          <a:latin typeface="Cambria Math" panose="02040503050406030204" pitchFamily="18" charset="0"/>
                        </a:rPr>
                        <m:t> ~ </m:t>
                      </m:r>
                      <m:r>
                        <a:rPr lang="en-GB" b="0" i="1" smtClean="0">
                          <a:latin typeface="Cambria Math" panose="02040503050406030204" pitchFamily="18" charset="0"/>
                        </a:rPr>
                        <m:t>𝑁𝑜𝑟𝑚𝑎𝑙</m:t>
                      </m:r>
                      <m:d>
                        <m:dPr>
                          <m:ctrlPr>
                            <a:rPr lang="en-GB" b="0" i="1" smtClean="0">
                              <a:latin typeface="Cambria Math" panose="02040503050406030204" pitchFamily="18" charset="0"/>
                            </a:rPr>
                          </m:ctrlPr>
                        </m:dPr>
                        <m:e>
                          <m:r>
                            <a:rPr lang="en-GB" b="0" i="1" smtClean="0">
                              <a:latin typeface="Cambria Math" panose="02040503050406030204" pitchFamily="18" charset="0"/>
                            </a:rPr>
                            <m:t>0, 1</m:t>
                          </m:r>
                        </m:e>
                      </m:d>
                    </m:oMath>
                    <m:oMath xmlns:m="http://schemas.openxmlformats.org/officeDocument/2006/math">
                      <m:r>
                        <a:rPr lang="en-GB" b="0" i="1" smtClean="0">
                          <a:latin typeface="Cambria Math" panose="02040503050406030204" pitchFamily="18" charset="0"/>
                        </a:rPr>
                        <m:t>𝜎</m:t>
                      </m:r>
                      <m:r>
                        <a:rPr lang="en-GB" b="0" i="1" smtClean="0">
                          <a:latin typeface="Cambria Math" panose="02040503050406030204" pitchFamily="18" charset="0"/>
                        </a:rPr>
                        <m:t> ~ </m:t>
                      </m:r>
                      <m:r>
                        <a:rPr lang="en-GB" b="0" i="1" smtClean="0">
                          <a:latin typeface="Cambria Math" panose="02040503050406030204" pitchFamily="18" charset="0"/>
                        </a:rPr>
                        <m:t>𝑁𝑜𝑟𝑚𝑎𝑙</m:t>
                      </m:r>
                      <m:r>
                        <a:rPr lang="en-GB" b="0" i="1" smtClean="0">
                          <a:latin typeface="Cambria Math" panose="02040503050406030204" pitchFamily="18" charset="0"/>
                        </a:rPr>
                        <m:t>(0, 1)</m:t>
                      </m:r>
                    </m:oMath>
                  </m:oMathPara>
                </a14:m>
                <a:endParaRPr lang="en-GB" dirty="0"/>
              </a:p>
              <a:p>
                <a:pPr marL="0" indent="0">
                  <a:buNone/>
                </a:pPr>
                <a:endParaRPr lang="en-GB" dirty="0"/>
              </a:p>
              <a:p>
                <a:pPr marL="0" indent="0">
                  <a:buNone/>
                </a:pPr>
                <a:r>
                  <a:rPr lang="en-GB" dirty="0"/>
                  <a:t>Are these priors reasonable? </a:t>
                </a:r>
              </a:p>
              <a:p>
                <a:pPr marL="0" indent="0">
                  <a:buNone/>
                </a:pPr>
                <a:r>
                  <a:rPr lang="en-GB" i="1" dirty="0"/>
                  <a:t>… or might you have a few Qs first?</a:t>
                </a:r>
                <a:endParaRPr lang="en-GB" b="0" i="1" dirty="0"/>
              </a:p>
              <a:p>
                <a:pPr marL="0" indent="0">
                  <a:buNone/>
                </a:pPr>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en-GB">
                    <a:noFill/>
                  </a:rPr>
                  <a:t> </a:t>
                </a:r>
              </a:p>
            </p:txBody>
          </p:sp>
        </mc:Fallback>
      </mc:AlternateContent>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94112" y="4909584"/>
            <a:ext cx="2597888" cy="1948416"/>
          </a:xfrm>
          <a:prstGeom prst="rect">
            <a:avLst/>
          </a:prstGeom>
        </p:spPr>
      </p:pic>
    </p:spTree>
    <p:extLst>
      <p:ext uri="{BB962C8B-B14F-4D97-AF65-F5344CB8AC3E}">
        <p14:creationId xmlns:p14="http://schemas.microsoft.com/office/powerpoint/2010/main" val="3936829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Let’s design some priors together for this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r>
                        <a:rPr lang="en-GB" b="0" i="1" smtClean="0">
                          <a:latin typeface="Cambria Math" panose="02040503050406030204" pitchFamily="18" charset="0"/>
                        </a:rPr>
                        <m:t> ~ </m:t>
                      </m:r>
                      <m:r>
                        <a:rPr lang="en-GB" b="0" i="1" smtClean="0">
                          <a:latin typeface="Cambria Math" panose="02040503050406030204" pitchFamily="18" charset="0"/>
                        </a:rPr>
                        <m:t>𝑁𝑜𝑟𝑚𝑎𝑙</m:t>
                      </m:r>
                      <m:d>
                        <m:dPr>
                          <m:ctrlPr>
                            <a:rPr lang="en-GB" b="0" i="1" smtClean="0">
                              <a:latin typeface="Cambria Math" panose="02040503050406030204" pitchFamily="18" charset="0"/>
                            </a:rPr>
                          </m:ctrlPr>
                        </m:dPr>
                        <m:e>
                          <m:r>
                            <a:rPr lang="en-GB" b="0" i="1" smtClean="0">
                              <a:latin typeface="Cambria Math" panose="02040503050406030204" pitchFamily="18" charset="0"/>
                            </a:rPr>
                            <m:t>𝜇</m:t>
                          </m:r>
                          <m:r>
                            <a:rPr lang="en-GB" b="0" i="1" smtClean="0">
                              <a:latin typeface="Cambria Math" panose="02040503050406030204" pitchFamily="18" charset="0"/>
                            </a:rPr>
                            <m:t>, </m:t>
                          </m:r>
                          <m:r>
                            <a:rPr lang="en-GB" b="0" i="1" smtClean="0">
                              <a:latin typeface="Cambria Math" panose="02040503050406030204" pitchFamily="18" charset="0"/>
                            </a:rPr>
                            <m:t>𝜎</m:t>
                          </m:r>
                        </m:e>
                      </m:d>
                    </m:oMath>
                  </m:oMathPara>
                </a14:m>
                <a:endParaRPr lang="en-GB" b="0" dirty="0"/>
              </a:p>
              <a:p>
                <a:pPr marL="0" indent="0">
                  <a:buNone/>
                </a:pPr>
                <a:endParaRPr lang="en-GB" b="0" dirty="0"/>
              </a:p>
              <a:p>
                <a:pPr marL="0" indent="0">
                  <a:buNone/>
                </a:pP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oMath>
                </a14:m>
                <a:r>
                  <a:rPr lang="en-GB" dirty="0"/>
                  <a:t> are temperatures measured at noon every day of 2023 in Rostock.</a:t>
                </a:r>
                <a:br>
                  <a:rPr lang="en-GB" dirty="0"/>
                </a:br>
                <a:endParaRPr lang="en-GB" dirty="0"/>
              </a:p>
              <a:p>
                <a:pPr marL="0" indent="0">
                  <a:buNone/>
                </a:pPr>
                <a:endParaRPr lang="en-GB" b="0"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𝜇</m:t>
                      </m:r>
                      <m:r>
                        <a:rPr lang="en-GB" b="0" i="1" smtClean="0">
                          <a:latin typeface="Cambria Math" panose="02040503050406030204" pitchFamily="18" charset="0"/>
                        </a:rPr>
                        <m:t> ~ </m:t>
                      </m:r>
                      <m:r>
                        <a:rPr lang="en-GB" b="0" i="1" smtClean="0">
                          <a:latin typeface="Cambria Math" panose="02040503050406030204" pitchFamily="18" charset="0"/>
                        </a:rPr>
                        <m:t>𝑁𝑜𝑟𝑚𝑎𝑙</m:t>
                      </m:r>
                      <m:d>
                        <m:dPr>
                          <m:ctrlPr>
                            <a:rPr lang="en-GB" b="0" i="1" smtClean="0">
                              <a:latin typeface="Cambria Math" panose="02040503050406030204" pitchFamily="18" charset="0"/>
                            </a:rPr>
                          </m:ctrlPr>
                        </m:dPr>
                        <m:e>
                          <m:r>
                            <a:rPr lang="en-GB" b="0" i="1" smtClean="0">
                              <a:latin typeface="Cambria Math" panose="02040503050406030204" pitchFamily="18" charset="0"/>
                            </a:rPr>
                            <m:t>0, 50</m:t>
                          </m:r>
                        </m:e>
                      </m:d>
                    </m:oMath>
                    <m:oMath xmlns:m="http://schemas.openxmlformats.org/officeDocument/2006/math">
                      <m:r>
                        <a:rPr lang="en-GB" b="0" i="1" smtClean="0">
                          <a:latin typeface="Cambria Math" panose="02040503050406030204" pitchFamily="18" charset="0"/>
                        </a:rPr>
                        <m:t>𝜎</m:t>
                      </m:r>
                      <m:r>
                        <a:rPr lang="en-GB" b="0" i="1" smtClean="0">
                          <a:latin typeface="Cambria Math" panose="02040503050406030204" pitchFamily="18" charset="0"/>
                        </a:rPr>
                        <m:t> ~ </m:t>
                      </m:r>
                      <m:r>
                        <a:rPr lang="en-GB" b="0" i="1" smtClean="0">
                          <a:latin typeface="Cambria Math" panose="02040503050406030204" pitchFamily="18" charset="0"/>
                        </a:rPr>
                        <m:t>𝐻𝑎𝑙𝑓𝐶𝑎𝑢𝑐h𝑦</m:t>
                      </m:r>
                      <m:r>
                        <a:rPr lang="en-GB" b="0" i="1" smtClean="0">
                          <a:latin typeface="Cambria Math" panose="02040503050406030204" pitchFamily="18" charset="0"/>
                        </a:rPr>
                        <m:t>(0, 20)</m:t>
                      </m:r>
                    </m:oMath>
                  </m:oMathPara>
                </a14:m>
                <a:endParaRPr lang="en-GB" dirty="0"/>
              </a:p>
              <a:p>
                <a:pPr marL="0" indent="0">
                  <a:buNone/>
                </a:pPr>
                <a:endParaRPr lang="en-GB" dirty="0"/>
              </a:p>
              <a:p>
                <a:pPr marL="0" indent="0">
                  <a:buNone/>
                </a:pPr>
                <a:r>
                  <a:rPr lang="en-GB" dirty="0"/>
                  <a:t>These are </a:t>
                </a:r>
                <a:r>
                  <a:rPr lang="en-GB" b="1" dirty="0"/>
                  <a:t>informative priors</a:t>
                </a:r>
                <a:r>
                  <a:rPr lang="en-GB" dirty="0"/>
                  <a:t>. What effect would that have on our posterior probabilities for </a:t>
                </a:r>
                <a14:m>
                  <m:oMath xmlns:m="http://schemas.openxmlformats.org/officeDocument/2006/math">
                    <m:r>
                      <a:rPr lang="en-GB" i="1" smtClean="0">
                        <a:latin typeface="Cambria Math" panose="02040503050406030204" pitchFamily="18" charset="0"/>
                      </a:rPr>
                      <m:t>𝜇</m:t>
                    </m:r>
                  </m:oMath>
                </a14:m>
                <a:r>
                  <a:rPr lang="en-GB" dirty="0"/>
                  <a:t> and </a:t>
                </a:r>
                <a14:m>
                  <m:oMath xmlns:m="http://schemas.openxmlformats.org/officeDocument/2006/math">
                    <m:r>
                      <a:rPr lang="en-GB" b="0" i="1" smtClean="0">
                        <a:latin typeface="Cambria Math" panose="02040503050406030204" pitchFamily="18" charset="0"/>
                      </a:rPr>
                      <m:t>𝜎</m:t>
                    </m:r>
                    <m:r>
                      <a:rPr lang="en-GB" b="0" i="1" smtClean="0">
                        <a:latin typeface="Cambria Math" panose="02040503050406030204" pitchFamily="18" charset="0"/>
                      </a:rPr>
                      <m:t>?</m:t>
                    </m:r>
                  </m:oMath>
                </a14:m>
                <a:r>
                  <a:rPr lang="en-GB" dirty="0"/>
                  <a:t> What are potential justifications and alternatives?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b="-2381"/>
                </a:stretch>
              </a:blipFill>
            </p:spPr>
            <p:txBody>
              <a:bodyPr/>
              <a:lstStyle/>
              <a:p>
                <a:r>
                  <a:rPr lang="en-GB">
                    <a:noFill/>
                  </a:rPr>
                  <a:t> </a:t>
                </a:r>
              </a:p>
            </p:txBody>
          </p:sp>
        </mc:Fallback>
      </mc:AlternateContent>
      <p:pic>
        <p:nvPicPr>
          <p:cNvPr id="6" name="Picture 5"/>
          <p:cNvPicPr>
            <a:picLocks noChangeAspect="1"/>
          </p:cNvPicPr>
          <p:nvPr/>
        </p:nvPicPr>
        <p:blipFill>
          <a:blip r:embed="rId3"/>
          <a:stretch>
            <a:fillRect/>
          </a:stretch>
        </p:blipFill>
        <p:spPr>
          <a:xfrm>
            <a:off x="560537" y="3303182"/>
            <a:ext cx="3258516" cy="1946982"/>
          </a:xfrm>
          <a:prstGeom prst="rect">
            <a:avLst/>
          </a:prstGeom>
        </p:spPr>
      </p:pic>
      <p:pic>
        <p:nvPicPr>
          <p:cNvPr id="8" name="Picture 7"/>
          <p:cNvPicPr>
            <a:picLocks noChangeAspect="1"/>
          </p:cNvPicPr>
          <p:nvPr/>
        </p:nvPicPr>
        <p:blipFill>
          <a:blip r:embed="rId4"/>
          <a:stretch>
            <a:fillRect/>
          </a:stretch>
        </p:blipFill>
        <p:spPr>
          <a:xfrm>
            <a:off x="8345148" y="3303182"/>
            <a:ext cx="3258517" cy="1946982"/>
          </a:xfrm>
          <a:prstGeom prst="rect">
            <a:avLst/>
          </a:prstGeom>
        </p:spPr>
      </p:pic>
    </p:spTree>
    <p:extLst>
      <p:ext uri="{BB962C8B-B14F-4D97-AF65-F5344CB8AC3E}">
        <p14:creationId xmlns:p14="http://schemas.microsoft.com/office/powerpoint/2010/main" val="2405796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Bayes’ theorem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513176"/>
                <a:ext cx="10515600" cy="4351338"/>
              </a:xfrm>
            </p:spPr>
            <p:txBody>
              <a:bodyPr/>
              <a:lstStyle/>
              <a:p>
                <a:pPr marL="0" indent="0">
                  <a:buNone/>
                </a:pPr>
                <a:endParaRPr lang="en-GB" sz="36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𝑃</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𝜇</m:t>
                          </m:r>
                          <m:r>
                            <a:rPr lang="en-GB" sz="3600" b="0" i="1" smtClean="0">
                              <a:latin typeface="Cambria Math" panose="02040503050406030204" pitchFamily="18" charset="0"/>
                            </a:rPr>
                            <m:t>,</m:t>
                          </m:r>
                          <m:r>
                            <a:rPr lang="en-GB" sz="3600" b="0" i="1" smtClean="0">
                              <a:latin typeface="Cambria Math" panose="02040503050406030204" pitchFamily="18" charset="0"/>
                            </a:rPr>
                            <m:t>𝜎</m:t>
                          </m:r>
                        </m:e>
                        <m:e>
                          <m:r>
                            <a:rPr lang="en-GB" sz="3600" b="0" i="1" smtClean="0">
                              <a:latin typeface="Cambria Math" panose="02040503050406030204" pitchFamily="18" charset="0"/>
                            </a:rPr>
                            <m:t>𝑦</m:t>
                          </m:r>
                        </m:e>
                      </m:d>
                      <m:r>
                        <a:rPr lang="en-GB" sz="3600" b="0" i="1" smtClean="0">
                          <a:latin typeface="Cambria Math" panose="02040503050406030204" pitchFamily="18" charset="0"/>
                        </a:rPr>
                        <m:t>=</m:t>
                      </m:r>
                      <m:f>
                        <m:fPr>
                          <m:ctrlPr>
                            <a:rPr lang="en-GB" sz="3600" b="0" i="1" smtClean="0">
                              <a:latin typeface="Cambria Math" panose="02040503050406030204" pitchFamily="18" charset="0"/>
                            </a:rPr>
                          </m:ctrlPr>
                        </m:fPr>
                        <m:num>
                          <m:r>
                            <a:rPr lang="en-GB" sz="3600" b="0" i="1" smtClean="0">
                              <a:latin typeface="Cambria Math" panose="02040503050406030204" pitchFamily="18" charset="0"/>
                            </a:rPr>
                            <m:t>           </m:t>
                          </m:r>
                          <m:r>
                            <a:rPr lang="en-GB" sz="3600" b="0" i="1" smtClean="0">
                              <a:latin typeface="Cambria Math" panose="02040503050406030204" pitchFamily="18" charset="0"/>
                            </a:rPr>
                            <m:t>𝑃</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𝜇</m:t>
                              </m:r>
                            </m:e>
                          </m:d>
                          <m:r>
                            <a:rPr lang="en-GB" sz="3600" b="0" i="1" smtClean="0">
                              <a:latin typeface="Cambria Math" panose="02040503050406030204" pitchFamily="18" charset="0"/>
                            </a:rPr>
                            <m:t>𝑃</m:t>
                          </m:r>
                          <m:r>
                            <a:rPr lang="en-GB" sz="3600" b="0" i="1" smtClean="0">
                              <a:latin typeface="Cambria Math" panose="02040503050406030204" pitchFamily="18" charset="0"/>
                            </a:rPr>
                            <m:t>(</m:t>
                          </m:r>
                          <m:r>
                            <a:rPr lang="en-GB" sz="3600" b="0" i="1" smtClean="0">
                              <a:latin typeface="Cambria Math" panose="02040503050406030204" pitchFamily="18" charset="0"/>
                            </a:rPr>
                            <m:t>𝜎</m:t>
                          </m:r>
                          <m:r>
                            <a:rPr lang="en-GB" sz="3600" b="0" i="1" smtClean="0">
                              <a:latin typeface="Cambria Math" panose="02040503050406030204" pitchFamily="18" charset="0"/>
                            </a:rPr>
                            <m:t>)</m:t>
                          </m:r>
                        </m:num>
                        <m:den>
                          <m:r>
                            <a:rPr lang="en-GB" sz="3600" b="0" i="1" smtClean="0">
                              <a:solidFill>
                                <a:schemeClr val="bg1">
                                  <a:lumMod val="50000"/>
                                </a:schemeClr>
                              </a:solidFill>
                              <a:latin typeface="Cambria Math" panose="02040503050406030204" pitchFamily="18" charset="0"/>
                            </a:rPr>
                            <m:t>𝑃</m:t>
                          </m:r>
                          <m:d>
                            <m:dPr>
                              <m:ctrlPr>
                                <a:rPr lang="en-GB" sz="3600" b="0" i="1" smtClean="0">
                                  <a:solidFill>
                                    <a:schemeClr val="bg1">
                                      <a:lumMod val="50000"/>
                                    </a:schemeClr>
                                  </a:solidFill>
                                  <a:latin typeface="Cambria Math" panose="02040503050406030204" pitchFamily="18" charset="0"/>
                                </a:rPr>
                              </m:ctrlPr>
                            </m:dPr>
                            <m:e>
                              <m:r>
                                <a:rPr lang="en-GB" sz="3600" b="0" i="1" smtClean="0">
                                  <a:solidFill>
                                    <a:schemeClr val="bg1">
                                      <a:lumMod val="50000"/>
                                    </a:schemeClr>
                                  </a:solidFill>
                                  <a:latin typeface="Cambria Math" panose="02040503050406030204" pitchFamily="18" charset="0"/>
                                </a:rPr>
                                <m:t>𝑦</m:t>
                              </m:r>
                            </m:e>
                          </m:d>
                        </m:den>
                      </m:f>
                    </m:oMath>
                  </m:oMathPara>
                </a14:m>
                <a:br>
                  <a:rPr lang="en-GB" sz="3600" b="0" dirty="0"/>
                </a:br>
                <a:endParaRPr lang="en-GB" sz="3600" b="0" i="1" dirty="0">
                  <a:latin typeface="Cambria Math" panose="02040503050406030204" pitchFamily="18" charset="0"/>
                </a:endParaRPr>
              </a:p>
              <a:p>
                <a:pPr marL="0" indent="0">
                  <a:buNone/>
                </a:pPr>
                <a:endParaRPr lang="en-GB" sz="3600" b="0" i="1" dirty="0">
                  <a:latin typeface="Cambria Math" panose="02040503050406030204" pitchFamily="18" charset="0"/>
                </a:endParaRPr>
              </a:p>
              <a:p>
                <a:pPr marL="0" indent="0">
                  <a:buNone/>
                </a:pPr>
                <a14:m>
                  <m:oMath xmlns:m="http://schemas.openxmlformats.org/officeDocument/2006/math">
                    <m:r>
                      <a:rPr lang="en-GB" b="0" i="1" smtClean="0">
                        <a:latin typeface="Cambria Math" panose="02040503050406030204" pitchFamily="18" charset="0"/>
                      </a:rPr>
                      <m:t>𝑦</m:t>
                    </m:r>
                  </m:oMath>
                </a14:m>
                <a:r>
                  <a:rPr lang="en-GB" b="0" i="1" dirty="0">
                    <a:latin typeface="Cambria Math" panose="02040503050406030204" pitchFamily="18" charset="0"/>
                  </a:rPr>
                  <a:t> </a:t>
                </a:r>
                <a:r>
                  <a:rPr lang="en-GB" b="0" dirty="0">
                    <a:latin typeface="Cambria Math" panose="02040503050406030204" pitchFamily="18" charset="0"/>
                  </a:rPr>
                  <a:t>= data</a:t>
                </a:r>
                <a:br>
                  <a:rPr lang="en-GB" b="0" i="1" dirty="0">
                    <a:latin typeface="Cambria Math" panose="02040503050406030204" pitchFamily="18" charset="0"/>
                  </a:rPr>
                </a:br>
                <a14:m>
                  <m:oMath xmlns:m="http://schemas.openxmlformats.org/officeDocument/2006/math">
                    <m:r>
                      <a:rPr lang="en-GB" b="0" i="1" smtClean="0">
                        <a:latin typeface="Cambria Math" panose="02040503050406030204" pitchFamily="18" charset="0"/>
                      </a:rPr>
                      <m:t>𝜇</m:t>
                    </m:r>
                  </m:oMath>
                </a14:m>
                <a:r>
                  <a:rPr lang="en-GB" dirty="0">
                    <a:latin typeface="Cambria Math" panose="02040503050406030204" pitchFamily="18" charset="0"/>
                  </a:rPr>
                  <a:t> = mean</a:t>
                </a:r>
              </a:p>
              <a:p>
                <a:pPr marL="0" indent="0">
                  <a:buNone/>
                </a:pPr>
                <a14:m>
                  <m:oMath xmlns:m="http://schemas.openxmlformats.org/officeDocument/2006/math">
                    <m:r>
                      <a:rPr lang="en-GB" b="0" i="1" smtClean="0">
                        <a:latin typeface="Cambria Math" panose="02040503050406030204" pitchFamily="18" charset="0"/>
                      </a:rPr>
                      <m:t>𝜎</m:t>
                    </m:r>
                  </m:oMath>
                </a14:m>
                <a:r>
                  <a:rPr lang="en-GB" dirty="0">
                    <a:latin typeface="Cambria Math" panose="02040503050406030204" pitchFamily="18" charset="0"/>
                  </a:rPr>
                  <a:t> = standard deviation</a:t>
                </a:r>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513176"/>
                <a:ext cx="10515600" cy="4351338"/>
              </a:xfrm>
              <a:blipFill>
                <a:blip r:embed="rId2"/>
                <a:stretch>
                  <a:fillRect/>
                </a:stretch>
              </a:blipFill>
            </p:spPr>
            <p:txBody>
              <a:bodyPr/>
              <a:lstStyle/>
              <a:p>
                <a:r>
                  <a:rPr lang="en-GB">
                    <a:noFill/>
                  </a:rPr>
                  <a:t> </a:t>
                </a:r>
              </a:p>
            </p:txBody>
          </p:sp>
        </mc:Fallback>
      </mc:AlternateContent>
      <p:sp>
        <p:nvSpPr>
          <p:cNvPr id="4" name="Rectangle 3"/>
          <p:cNvSpPr/>
          <p:nvPr/>
        </p:nvSpPr>
        <p:spPr>
          <a:xfrm>
            <a:off x="5774982" y="2542673"/>
            <a:ext cx="1029852" cy="993586"/>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5628159" y="2216613"/>
            <a:ext cx="1351219" cy="369332"/>
          </a:xfrm>
          <a:prstGeom prst="rect">
            <a:avLst/>
          </a:prstGeom>
          <a:noFill/>
        </p:spPr>
        <p:txBody>
          <a:bodyPr wrap="square" rtlCol="0">
            <a:spAutoFit/>
          </a:bodyPr>
          <a:lstStyle/>
          <a:p>
            <a:pPr algn="ctr"/>
            <a:r>
              <a:rPr lang="en-GB" b="1" dirty="0">
                <a:solidFill>
                  <a:schemeClr val="accent2"/>
                </a:solidFill>
              </a:rPr>
              <a:t>Likelihood</a:t>
            </a:r>
          </a:p>
        </p:txBody>
      </p:sp>
      <p:sp>
        <p:nvSpPr>
          <p:cNvPr id="6" name="Rectangle 5"/>
          <p:cNvSpPr/>
          <p:nvPr/>
        </p:nvSpPr>
        <p:spPr>
          <a:xfrm>
            <a:off x="6861578" y="2912005"/>
            <a:ext cx="1913827" cy="62425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6861578" y="2542673"/>
            <a:ext cx="1913827" cy="369332"/>
          </a:xfrm>
          <a:prstGeom prst="rect">
            <a:avLst/>
          </a:prstGeom>
          <a:noFill/>
        </p:spPr>
        <p:txBody>
          <a:bodyPr wrap="square" rtlCol="0">
            <a:spAutoFit/>
          </a:bodyPr>
          <a:lstStyle/>
          <a:p>
            <a:pPr algn="ctr"/>
            <a:r>
              <a:rPr lang="en-GB" b="1" dirty="0">
                <a:solidFill>
                  <a:srgbClr val="00B0F0"/>
                </a:solidFill>
              </a:rPr>
              <a:t>Priors</a:t>
            </a:r>
          </a:p>
        </p:txBody>
      </p:sp>
      <p:sp>
        <p:nvSpPr>
          <p:cNvPr id="12" name="Rectangle 11"/>
          <p:cNvSpPr/>
          <p:nvPr/>
        </p:nvSpPr>
        <p:spPr>
          <a:xfrm>
            <a:off x="3310266" y="3261736"/>
            <a:ext cx="1942214" cy="624254"/>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3310266" y="2892404"/>
            <a:ext cx="1942214" cy="369332"/>
          </a:xfrm>
          <a:prstGeom prst="rect">
            <a:avLst/>
          </a:prstGeom>
          <a:noFill/>
        </p:spPr>
        <p:txBody>
          <a:bodyPr wrap="square" rtlCol="0">
            <a:spAutoFit/>
          </a:bodyPr>
          <a:lstStyle/>
          <a:p>
            <a:pPr algn="ctr"/>
            <a:r>
              <a:rPr lang="en-GB" b="1" dirty="0">
                <a:solidFill>
                  <a:srgbClr val="7030A0"/>
                </a:solidFill>
              </a:rPr>
              <a:t>Posterior</a:t>
            </a:r>
          </a:p>
        </p:txBody>
      </p:sp>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l="20184" t="13990" r="12705" b="15667"/>
          <a:stretch/>
        </p:blipFill>
        <p:spPr>
          <a:xfrm>
            <a:off x="5846233" y="2585201"/>
            <a:ext cx="873281" cy="913663"/>
          </a:xfrm>
          <a:prstGeom prst="rect">
            <a:avLst/>
          </a:prstGeom>
        </p:spPr>
      </p:pic>
    </p:spTree>
    <p:extLst>
      <p:ext uri="{BB962C8B-B14F-4D97-AF65-F5344CB8AC3E}">
        <p14:creationId xmlns:p14="http://schemas.microsoft.com/office/powerpoint/2010/main" val="33994559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Bayes’ theorem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513176"/>
                <a:ext cx="10515600" cy="4351338"/>
              </a:xfrm>
            </p:spPr>
            <p:txBody>
              <a:bodyPr/>
              <a:lstStyle/>
              <a:p>
                <a:pPr marL="0" indent="0">
                  <a:buNone/>
                </a:pPr>
                <a:endParaRPr lang="en-GB" sz="36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𝑃</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𝜇</m:t>
                          </m:r>
                          <m:r>
                            <a:rPr lang="en-GB" sz="3600" b="0" i="1" smtClean="0">
                              <a:latin typeface="Cambria Math" panose="02040503050406030204" pitchFamily="18" charset="0"/>
                            </a:rPr>
                            <m:t>,</m:t>
                          </m:r>
                          <m:r>
                            <a:rPr lang="en-GB" sz="3600" b="0" i="1" smtClean="0">
                              <a:latin typeface="Cambria Math" panose="02040503050406030204" pitchFamily="18" charset="0"/>
                            </a:rPr>
                            <m:t>𝜎</m:t>
                          </m:r>
                        </m:e>
                        <m:e>
                          <m:r>
                            <a:rPr lang="en-GB" sz="3600" b="0" i="1" smtClean="0">
                              <a:latin typeface="Cambria Math" panose="02040503050406030204" pitchFamily="18" charset="0"/>
                            </a:rPr>
                            <m:t>𝑦</m:t>
                          </m:r>
                        </m:e>
                      </m:d>
                      <m:r>
                        <a:rPr lang="en-GB" sz="3600" b="0" i="1" smtClean="0">
                          <a:latin typeface="Cambria Math" panose="02040503050406030204" pitchFamily="18" charset="0"/>
                        </a:rPr>
                        <m:t>=</m:t>
                      </m:r>
                      <m:f>
                        <m:fPr>
                          <m:ctrlPr>
                            <a:rPr lang="en-GB" sz="3600" b="0" i="1" smtClean="0">
                              <a:latin typeface="Cambria Math" panose="02040503050406030204" pitchFamily="18" charset="0"/>
                            </a:rPr>
                          </m:ctrlPr>
                        </m:fPr>
                        <m:num>
                          <m:r>
                            <a:rPr lang="en-GB" sz="3600" b="0" i="1" smtClean="0">
                              <a:latin typeface="Cambria Math" panose="02040503050406030204" pitchFamily="18" charset="0"/>
                            </a:rPr>
                            <m:t>           </m:t>
                          </m:r>
                          <m:r>
                            <a:rPr lang="en-GB" sz="3600" b="0" i="1" smtClean="0">
                              <a:solidFill>
                                <a:schemeClr val="bg1"/>
                              </a:solidFill>
                              <a:latin typeface="Cambria Math" panose="02040503050406030204" pitchFamily="18" charset="0"/>
                            </a:rPr>
                            <m:t>𝑃</m:t>
                          </m:r>
                          <m:d>
                            <m:dPr>
                              <m:ctrlPr>
                                <a:rPr lang="en-GB" sz="3600" b="0" i="1" smtClean="0">
                                  <a:solidFill>
                                    <a:schemeClr val="bg1"/>
                                  </a:solidFill>
                                  <a:latin typeface="Cambria Math" panose="02040503050406030204" pitchFamily="18" charset="0"/>
                                </a:rPr>
                              </m:ctrlPr>
                            </m:dPr>
                            <m:e>
                              <m:r>
                                <a:rPr lang="en-GB" sz="3600" b="0" i="1" smtClean="0">
                                  <a:solidFill>
                                    <a:schemeClr val="bg1"/>
                                  </a:solidFill>
                                  <a:latin typeface="Cambria Math" panose="02040503050406030204" pitchFamily="18" charset="0"/>
                                </a:rPr>
                                <m:t>𝜇</m:t>
                              </m:r>
                            </m:e>
                          </m:d>
                          <m:r>
                            <a:rPr lang="en-GB" sz="3600" b="0" i="1" smtClean="0">
                              <a:solidFill>
                                <a:schemeClr val="bg1"/>
                              </a:solidFill>
                              <a:latin typeface="Cambria Math" panose="02040503050406030204" pitchFamily="18" charset="0"/>
                            </a:rPr>
                            <m:t>𝑃</m:t>
                          </m:r>
                          <m:r>
                            <a:rPr lang="en-GB" sz="3600" b="0" i="1" smtClean="0">
                              <a:solidFill>
                                <a:schemeClr val="bg1"/>
                              </a:solidFill>
                              <a:latin typeface="Cambria Math" panose="02040503050406030204" pitchFamily="18" charset="0"/>
                            </a:rPr>
                            <m:t>(</m:t>
                          </m:r>
                          <m:r>
                            <a:rPr lang="en-GB" sz="3600" b="0" i="1" smtClean="0">
                              <a:solidFill>
                                <a:schemeClr val="bg1"/>
                              </a:solidFill>
                              <a:latin typeface="Cambria Math" panose="02040503050406030204" pitchFamily="18" charset="0"/>
                            </a:rPr>
                            <m:t>𝜎</m:t>
                          </m:r>
                          <m:r>
                            <a:rPr lang="en-GB" sz="3600" b="0" i="1" smtClean="0">
                              <a:solidFill>
                                <a:schemeClr val="bg1"/>
                              </a:solidFill>
                              <a:latin typeface="Cambria Math" panose="02040503050406030204" pitchFamily="18" charset="0"/>
                            </a:rPr>
                            <m:t>)</m:t>
                          </m:r>
                        </m:num>
                        <m:den>
                          <m:r>
                            <a:rPr lang="en-GB" sz="3600" b="0" i="1" smtClean="0">
                              <a:solidFill>
                                <a:schemeClr val="bg1">
                                  <a:lumMod val="50000"/>
                                </a:schemeClr>
                              </a:solidFill>
                              <a:latin typeface="Cambria Math" panose="02040503050406030204" pitchFamily="18" charset="0"/>
                            </a:rPr>
                            <m:t>𝑃</m:t>
                          </m:r>
                          <m:d>
                            <m:dPr>
                              <m:ctrlPr>
                                <a:rPr lang="en-GB" sz="3600" b="0" i="1" smtClean="0">
                                  <a:solidFill>
                                    <a:schemeClr val="bg1">
                                      <a:lumMod val="50000"/>
                                    </a:schemeClr>
                                  </a:solidFill>
                                  <a:latin typeface="Cambria Math" panose="02040503050406030204" pitchFamily="18" charset="0"/>
                                </a:rPr>
                              </m:ctrlPr>
                            </m:dPr>
                            <m:e>
                              <m:r>
                                <a:rPr lang="en-GB" sz="3600" b="0" i="1" smtClean="0">
                                  <a:solidFill>
                                    <a:schemeClr val="bg1">
                                      <a:lumMod val="50000"/>
                                    </a:schemeClr>
                                  </a:solidFill>
                                  <a:latin typeface="Cambria Math" panose="02040503050406030204" pitchFamily="18" charset="0"/>
                                </a:rPr>
                                <m:t>𝑦</m:t>
                              </m:r>
                            </m:e>
                          </m:d>
                        </m:den>
                      </m:f>
                    </m:oMath>
                  </m:oMathPara>
                </a14:m>
                <a:br>
                  <a:rPr lang="en-GB" sz="3600" b="0" dirty="0"/>
                </a:br>
                <a:endParaRPr lang="en-GB" sz="3600" b="0" i="1" dirty="0">
                  <a:latin typeface="Cambria Math" panose="02040503050406030204" pitchFamily="18" charset="0"/>
                </a:endParaRPr>
              </a:p>
              <a:p>
                <a:pPr marL="0" indent="0">
                  <a:buNone/>
                </a:pPr>
                <a:endParaRPr lang="en-GB" sz="3600" b="0" i="1" dirty="0">
                  <a:latin typeface="Cambria Math" panose="02040503050406030204" pitchFamily="18" charset="0"/>
                </a:endParaRPr>
              </a:p>
              <a:p>
                <a:pPr marL="0" indent="0">
                  <a:buNone/>
                </a:pPr>
                <a14:m>
                  <m:oMath xmlns:m="http://schemas.openxmlformats.org/officeDocument/2006/math">
                    <m:r>
                      <a:rPr lang="en-GB" b="0" i="1" smtClean="0">
                        <a:latin typeface="Cambria Math" panose="02040503050406030204" pitchFamily="18" charset="0"/>
                      </a:rPr>
                      <m:t>𝑦</m:t>
                    </m:r>
                  </m:oMath>
                </a14:m>
                <a:r>
                  <a:rPr lang="en-GB" b="0" i="1" dirty="0">
                    <a:latin typeface="Cambria Math" panose="02040503050406030204" pitchFamily="18" charset="0"/>
                  </a:rPr>
                  <a:t> </a:t>
                </a:r>
                <a:r>
                  <a:rPr lang="en-GB" b="0" dirty="0">
                    <a:latin typeface="Cambria Math" panose="02040503050406030204" pitchFamily="18" charset="0"/>
                  </a:rPr>
                  <a:t>= data</a:t>
                </a:r>
                <a:br>
                  <a:rPr lang="en-GB" b="0" i="1" dirty="0">
                    <a:latin typeface="Cambria Math" panose="02040503050406030204" pitchFamily="18" charset="0"/>
                  </a:rPr>
                </a:br>
                <a14:m>
                  <m:oMath xmlns:m="http://schemas.openxmlformats.org/officeDocument/2006/math">
                    <m:r>
                      <a:rPr lang="en-GB" b="0" i="1" smtClean="0">
                        <a:latin typeface="Cambria Math" panose="02040503050406030204" pitchFamily="18" charset="0"/>
                      </a:rPr>
                      <m:t>𝜇</m:t>
                    </m:r>
                  </m:oMath>
                </a14:m>
                <a:r>
                  <a:rPr lang="en-GB" dirty="0">
                    <a:latin typeface="Cambria Math" panose="02040503050406030204" pitchFamily="18" charset="0"/>
                  </a:rPr>
                  <a:t> = mean</a:t>
                </a:r>
              </a:p>
              <a:p>
                <a:pPr marL="0" indent="0">
                  <a:buNone/>
                </a:pPr>
                <a14:m>
                  <m:oMath xmlns:m="http://schemas.openxmlformats.org/officeDocument/2006/math">
                    <m:r>
                      <a:rPr lang="en-GB" i="1">
                        <a:latin typeface="Cambria Math" panose="02040503050406030204" pitchFamily="18" charset="0"/>
                      </a:rPr>
                      <m:t>𝜎</m:t>
                    </m:r>
                  </m:oMath>
                </a14:m>
                <a:r>
                  <a:rPr lang="en-GB" dirty="0">
                    <a:latin typeface="Cambria Math" panose="02040503050406030204" pitchFamily="18" charset="0"/>
                  </a:rPr>
                  <a:t> = standard deviation</a:t>
                </a:r>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513176"/>
                <a:ext cx="10515600" cy="4351338"/>
              </a:xfrm>
              <a:blipFill>
                <a:blip r:embed="rId2"/>
                <a:stretch>
                  <a:fillRect/>
                </a:stretch>
              </a:blipFill>
            </p:spPr>
            <p:txBody>
              <a:bodyPr/>
              <a:lstStyle/>
              <a:p>
                <a:r>
                  <a:rPr lang="en-GB">
                    <a:noFill/>
                  </a:rPr>
                  <a:t> </a:t>
                </a:r>
              </a:p>
            </p:txBody>
          </p:sp>
        </mc:Fallback>
      </mc:AlternateContent>
      <p:sp>
        <p:nvSpPr>
          <p:cNvPr id="4" name="Rectangle 3"/>
          <p:cNvSpPr/>
          <p:nvPr/>
        </p:nvSpPr>
        <p:spPr>
          <a:xfrm>
            <a:off x="5774982" y="2542673"/>
            <a:ext cx="1029852" cy="993586"/>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5628159" y="2216613"/>
            <a:ext cx="1351219" cy="369332"/>
          </a:xfrm>
          <a:prstGeom prst="rect">
            <a:avLst/>
          </a:prstGeom>
          <a:noFill/>
        </p:spPr>
        <p:txBody>
          <a:bodyPr wrap="square" rtlCol="0">
            <a:spAutoFit/>
          </a:bodyPr>
          <a:lstStyle/>
          <a:p>
            <a:pPr algn="ctr"/>
            <a:r>
              <a:rPr lang="en-GB" b="1" dirty="0">
                <a:solidFill>
                  <a:schemeClr val="accent2"/>
                </a:solidFill>
              </a:rPr>
              <a:t>Likelihood</a:t>
            </a:r>
          </a:p>
        </p:txBody>
      </p:sp>
      <p:sp>
        <p:nvSpPr>
          <p:cNvPr id="6" name="Rectangle 5"/>
          <p:cNvSpPr/>
          <p:nvPr/>
        </p:nvSpPr>
        <p:spPr>
          <a:xfrm>
            <a:off x="6861578" y="2536326"/>
            <a:ext cx="1913827" cy="999933"/>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6861578" y="2216610"/>
            <a:ext cx="1913827" cy="369332"/>
          </a:xfrm>
          <a:prstGeom prst="rect">
            <a:avLst/>
          </a:prstGeom>
          <a:noFill/>
        </p:spPr>
        <p:txBody>
          <a:bodyPr wrap="square" rtlCol="0">
            <a:spAutoFit/>
          </a:bodyPr>
          <a:lstStyle/>
          <a:p>
            <a:pPr algn="ctr"/>
            <a:r>
              <a:rPr lang="en-GB" b="1" dirty="0">
                <a:solidFill>
                  <a:srgbClr val="00B0F0"/>
                </a:solidFill>
              </a:rPr>
              <a:t>Priors</a:t>
            </a:r>
          </a:p>
        </p:txBody>
      </p:sp>
      <p:sp>
        <p:nvSpPr>
          <p:cNvPr id="12" name="Rectangle 11"/>
          <p:cNvSpPr/>
          <p:nvPr/>
        </p:nvSpPr>
        <p:spPr>
          <a:xfrm>
            <a:off x="3310266" y="3261736"/>
            <a:ext cx="1942214" cy="624254"/>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3310266" y="2892404"/>
            <a:ext cx="1942214" cy="369332"/>
          </a:xfrm>
          <a:prstGeom prst="rect">
            <a:avLst/>
          </a:prstGeom>
          <a:noFill/>
        </p:spPr>
        <p:txBody>
          <a:bodyPr wrap="square" rtlCol="0">
            <a:spAutoFit/>
          </a:bodyPr>
          <a:lstStyle/>
          <a:p>
            <a:pPr algn="ctr"/>
            <a:r>
              <a:rPr lang="en-GB" b="1" dirty="0">
                <a:solidFill>
                  <a:srgbClr val="7030A0"/>
                </a:solidFill>
              </a:rPr>
              <a:t>Posterior</a:t>
            </a:r>
          </a:p>
        </p:txBody>
      </p:sp>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l="20184" t="13990" r="12705" b="15667"/>
          <a:stretch/>
        </p:blipFill>
        <p:spPr>
          <a:xfrm>
            <a:off x="5846233" y="2585201"/>
            <a:ext cx="873281" cy="913663"/>
          </a:xfrm>
          <a:prstGeom prst="rect">
            <a:avLst/>
          </a:prstGeom>
        </p:spPr>
      </p:pic>
      <p:pic>
        <p:nvPicPr>
          <p:cNvPr id="10" name="Picture 9"/>
          <p:cNvPicPr>
            <a:picLocks noChangeAspect="1"/>
          </p:cNvPicPr>
          <p:nvPr/>
        </p:nvPicPr>
        <p:blipFill>
          <a:blip r:embed="rId4"/>
          <a:stretch>
            <a:fillRect/>
          </a:stretch>
        </p:blipFill>
        <p:spPr>
          <a:xfrm>
            <a:off x="6906457" y="2609093"/>
            <a:ext cx="818089" cy="889772"/>
          </a:xfrm>
          <a:prstGeom prst="rect">
            <a:avLst/>
          </a:prstGeom>
        </p:spPr>
      </p:pic>
      <p:pic>
        <p:nvPicPr>
          <p:cNvPr id="15" name="Picture 14"/>
          <p:cNvPicPr>
            <a:picLocks noChangeAspect="1"/>
          </p:cNvPicPr>
          <p:nvPr/>
        </p:nvPicPr>
        <p:blipFill rotWithShape="1">
          <a:blip r:embed="rId4"/>
          <a:srcRect l="49870"/>
          <a:stretch/>
        </p:blipFill>
        <p:spPr>
          <a:xfrm>
            <a:off x="7818474" y="2609092"/>
            <a:ext cx="893135" cy="889769"/>
          </a:xfrm>
          <a:prstGeom prst="rect">
            <a:avLst/>
          </a:prstGeom>
        </p:spPr>
      </p:pic>
      <mc:AlternateContent xmlns:mc="http://schemas.openxmlformats.org/markup-compatibility/2006" xmlns:a14="http://schemas.microsoft.com/office/drawing/2010/main">
        <mc:Choice Requires="a14">
          <p:sp>
            <p:nvSpPr>
              <p:cNvPr id="11" name="Rectangle 10"/>
              <p:cNvSpPr/>
              <p:nvPr/>
            </p:nvSpPr>
            <p:spPr>
              <a:xfrm>
                <a:off x="7130290" y="3000958"/>
                <a:ext cx="37042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smtClean="0">
                          <a:solidFill>
                            <a:schemeClr val="bg1"/>
                          </a:solidFill>
                          <a:latin typeface="Cambria Math" panose="02040503050406030204" pitchFamily="18" charset="0"/>
                        </a:rPr>
                        <m:t>𝜇</m:t>
                      </m:r>
                    </m:oMath>
                  </m:oMathPara>
                </a14:m>
                <a:endParaRPr lang="en-GB" dirty="0">
                  <a:solidFill>
                    <a:schemeClr val="bg1"/>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7130290" y="3000958"/>
                <a:ext cx="370422" cy="369332"/>
              </a:xfrm>
              <a:prstGeom prst="rect">
                <a:avLst/>
              </a:prstGeom>
              <a:blipFill>
                <a:blip r:embed="rId5"/>
                <a:stretch>
                  <a:fillRect b="-327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7781290" y="3031194"/>
                <a:ext cx="3778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smtClean="0">
                          <a:solidFill>
                            <a:schemeClr val="bg1"/>
                          </a:solidFill>
                          <a:latin typeface="Cambria Math" panose="02040503050406030204" pitchFamily="18" charset="0"/>
                        </a:rPr>
                        <m:t>𝜎</m:t>
                      </m:r>
                    </m:oMath>
                  </m:oMathPara>
                </a14:m>
                <a:endParaRPr lang="en-GB" dirty="0">
                  <a:solidFill>
                    <a:schemeClr val="bg1"/>
                  </a:solidFill>
                </a:endParaRPr>
              </a:p>
            </p:txBody>
          </p:sp>
        </mc:Choice>
        <mc:Fallback xmlns="">
          <p:sp>
            <p:nvSpPr>
              <p:cNvPr id="16" name="Rectangle 15"/>
              <p:cNvSpPr>
                <a:spLocks noRot="1" noChangeAspect="1" noMove="1" noResize="1" noEditPoints="1" noAdjustHandles="1" noChangeArrowheads="1" noChangeShapeType="1" noTextEdit="1"/>
              </p:cNvSpPr>
              <p:nvPr/>
            </p:nvSpPr>
            <p:spPr>
              <a:xfrm>
                <a:off x="7781290" y="3031194"/>
                <a:ext cx="377860" cy="369332"/>
              </a:xfrm>
              <a:prstGeom prst="rect">
                <a:avLst/>
              </a:prstGeom>
              <a:blipFill>
                <a:blip r:embed="rId6"/>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2659645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Conjugate priors</a:t>
            </a:r>
          </a:p>
        </p:txBody>
      </p:sp>
      <p:sp>
        <p:nvSpPr>
          <p:cNvPr id="3" name="Content Placeholder 2"/>
          <p:cNvSpPr>
            <a:spLocks noGrp="1"/>
          </p:cNvSpPr>
          <p:nvPr>
            <p:ph idx="1"/>
          </p:nvPr>
        </p:nvSpPr>
        <p:spPr/>
        <p:txBody>
          <a:bodyPr/>
          <a:lstStyle/>
          <a:p>
            <a:r>
              <a:rPr lang="en-GB" dirty="0"/>
              <a:t>When the prior probability distribution has the same functional form as the likelihood, then the prior is “conjugate”</a:t>
            </a:r>
          </a:p>
          <a:p>
            <a:r>
              <a:rPr lang="en-GB" dirty="0"/>
              <a:t>Results in the posterior having the same distributional form as the prior </a:t>
            </a:r>
            <a:r>
              <a:rPr lang="en-GB" sz="2400" dirty="0"/>
              <a:t>(e.g. if the conjugate prior is Beta, then the posterior will be Beta)</a:t>
            </a:r>
            <a:endParaRPr lang="en-GB" dirty="0"/>
          </a:p>
          <a:p>
            <a:r>
              <a:rPr lang="en-GB" dirty="0"/>
              <a:t>Facilitates an </a:t>
            </a:r>
            <a:r>
              <a:rPr lang="en-GB" i="1" dirty="0"/>
              <a:t>analytical</a:t>
            </a:r>
            <a:r>
              <a:rPr lang="en-GB" dirty="0"/>
              <a:t> solution to the posterior</a:t>
            </a:r>
          </a:p>
          <a:p>
            <a:r>
              <a:rPr lang="en-GB" dirty="0"/>
              <a:t>More efficient </a:t>
            </a:r>
            <a:r>
              <a:rPr lang="en-GB" i="1" dirty="0"/>
              <a:t>numerical </a:t>
            </a:r>
            <a:r>
              <a:rPr lang="en-GB" dirty="0"/>
              <a:t>solution to the posterior (i.e. MCMC) using Gibbs sampling</a:t>
            </a:r>
          </a:p>
          <a:p>
            <a:endParaRPr lang="en-GB" dirty="0"/>
          </a:p>
        </p:txBody>
      </p:sp>
    </p:spTree>
    <p:extLst>
      <p:ext uri="{BB962C8B-B14F-4D97-AF65-F5344CB8AC3E}">
        <p14:creationId xmlns:p14="http://schemas.microsoft.com/office/powerpoint/2010/main" val="2566945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Conjugate priors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endParaRPr lang="en-GB" b="0" i="1" dirty="0">
                  <a:latin typeface="Cambria Math" panose="02040503050406030204" pitchFamily="18" charset="0"/>
                </a:endParaRPr>
              </a:p>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r>
                        <a:rPr lang="en-GB" b="0" i="1" smtClean="0">
                          <a:latin typeface="Cambria Math" panose="02040503050406030204" pitchFamily="18" charset="0"/>
                        </a:rPr>
                        <m:t> ~ </m:t>
                      </m:r>
                      <m:r>
                        <a:rPr lang="en-GB" b="0" i="1" smtClean="0">
                          <a:latin typeface="Cambria Math" panose="02040503050406030204" pitchFamily="18" charset="0"/>
                        </a:rPr>
                        <m:t>𝑁𝑜𝑟𝑚𝑎𝑙</m:t>
                      </m:r>
                      <m:d>
                        <m:dPr>
                          <m:ctrlPr>
                            <a:rPr lang="en-GB" b="0" i="1" smtClean="0">
                              <a:latin typeface="Cambria Math" panose="02040503050406030204" pitchFamily="18" charset="0"/>
                            </a:rPr>
                          </m:ctrlPr>
                        </m:dPr>
                        <m:e>
                          <m:r>
                            <a:rPr lang="en-GB" b="0" i="1" smtClean="0">
                              <a:latin typeface="Cambria Math" panose="02040503050406030204" pitchFamily="18" charset="0"/>
                            </a:rPr>
                            <m:t>𝜇</m:t>
                          </m:r>
                          <m:r>
                            <a:rPr lang="en-GB" b="0" i="1" smtClean="0">
                              <a:latin typeface="Cambria Math" panose="02040503050406030204" pitchFamily="18" charset="0"/>
                            </a:rPr>
                            <m:t>, </m:t>
                          </m:r>
                          <m:r>
                            <a:rPr lang="en-GB" b="0" i="1" smtClean="0">
                              <a:latin typeface="Cambria Math" panose="02040503050406030204" pitchFamily="18" charset="0"/>
                            </a:rPr>
                            <m:t>𝜎</m:t>
                          </m:r>
                        </m:e>
                      </m:d>
                    </m:oMath>
                  </m:oMathPara>
                </a14:m>
                <a:endParaRPr lang="en-GB" b="0" dirty="0"/>
              </a:p>
              <a:p>
                <a:pPr marL="0" indent="0">
                  <a:buNone/>
                </a:pPr>
                <a:endParaRPr lang="en-GB" b="0" dirty="0"/>
              </a:p>
              <a:p>
                <a:pPr marL="0" indent="0">
                  <a:buNone/>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sSup>
                            <m:sSupPr>
                              <m:ctrlPr>
                                <a:rPr lang="en-GB" b="0" i="1" smtClean="0">
                                  <a:latin typeface="Cambria Math" panose="02040503050406030204" pitchFamily="18" charset="0"/>
                                </a:rPr>
                              </m:ctrlPr>
                            </m:sSupPr>
                            <m:e>
                              <m:r>
                                <a:rPr lang="en-GB" b="0" i="1" smtClean="0">
                                  <a:latin typeface="Cambria Math" panose="02040503050406030204" pitchFamily="18" charset="0"/>
                                </a:rPr>
                                <m:t>𝜎</m:t>
                              </m:r>
                            </m:e>
                            <m:sup>
                              <m:r>
                                <a:rPr lang="en-GB" b="0" i="1" smtClean="0">
                                  <a:latin typeface="Cambria Math" panose="02040503050406030204" pitchFamily="18" charset="0"/>
                                </a:rPr>
                                <m:t>2</m:t>
                              </m:r>
                            </m:sup>
                          </m:sSup>
                        </m:den>
                      </m:f>
                      <m:r>
                        <a:rPr lang="en-GB" b="0" i="1" smtClean="0">
                          <a:latin typeface="Cambria Math" panose="02040503050406030204" pitchFamily="18" charset="0"/>
                        </a:rPr>
                        <m:t> ~ </m:t>
                      </m:r>
                      <m:r>
                        <a:rPr lang="en-GB" b="0" i="1" smtClean="0">
                          <a:latin typeface="Cambria Math" panose="02040503050406030204" pitchFamily="18" charset="0"/>
                        </a:rPr>
                        <m:t>𝐺𝑎𝑚𝑚𝑎</m:t>
                      </m:r>
                      <m:r>
                        <a:rPr lang="en-GB" b="0" i="1" smtClean="0">
                          <a:latin typeface="Cambria Math" panose="02040503050406030204" pitchFamily="18" charset="0"/>
                        </a:rPr>
                        <m:t>(0.01, 0.01)</m:t>
                      </m:r>
                    </m:oMath>
                  </m:oMathPara>
                </a14:m>
                <a:endParaRPr lang="en-GB"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598847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Conjugate priors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endParaRPr lang="en-GB" b="0" i="1" dirty="0">
                  <a:latin typeface="Cambria Math" panose="02040503050406030204" pitchFamily="18" charset="0"/>
                </a:endParaRPr>
              </a:p>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r>
                        <a:rPr lang="en-GB" b="0" i="1" smtClean="0">
                          <a:latin typeface="Cambria Math" panose="02040503050406030204" pitchFamily="18" charset="0"/>
                        </a:rPr>
                        <m:t> ~ </m:t>
                      </m:r>
                      <m:r>
                        <a:rPr lang="en-GB" b="0" i="1" smtClean="0">
                          <a:latin typeface="Cambria Math" panose="02040503050406030204" pitchFamily="18" charset="0"/>
                        </a:rPr>
                        <m:t>𝑃𝑜𝑖𝑠𝑠𝑜𝑛</m:t>
                      </m:r>
                      <m:d>
                        <m:dPr>
                          <m:ctrlPr>
                            <a:rPr lang="en-GB" b="0" i="1" smtClean="0">
                              <a:latin typeface="Cambria Math" panose="02040503050406030204" pitchFamily="18" charset="0"/>
                            </a:rPr>
                          </m:ctrlPr>
                        </m:dPr>
                        <m:e>
                          <m:r>
                            <a:rPr lang="en-GB" b="0" i="1" smtClean="0">
                              <a:latin typeface="Cambria Math" panose="02040503050406030204" pitchFamily="18" charset="0"/>
                            </a:rPr>
                            <m:t>𝜆</m:t>
                          </m:r>
                        </m:e>
                      </m:d>
                    </m:oMath>
                  </m:oMathPara>
                </a14:m>
                <a:endParaRPr lang="en-GB" b="0" dirty="0"/>
              </a:p>
              <a:p>
                <a:pPr marL="0" indent="0">
                  <a:buNone/>
                </a:pPr>
                <a:endParaRPr lang="en-GB" b="0"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𝜆</m:t>
                      </m:r>
                      <m:r>
                        <a:rPr lang="en-GB" b="0" i="1" smtClean="0">
                          <a:latin typeface="Cambria Math" panose="02040503050406030204" pitchFamily="18" charset="0"/>
                        </a:rPr>
                        <m:t> ~ </m:t>
                      </m:r>
                      <m:r>
                        <a:rPr lang="en-GB" b="0" i="1" smtClean="0">
                          <a:latin typeface="Cambria Math" panose="02040503050406030204" pitchFamily="18" charset="0"/>
                        </a:rPr>
                        <m:t>𝐺𝑎𝑚𝑚𝑎</m:t>
                      </m:r>
                      <m:r>
                        <a:rPr lang="en-GB" b="0" i="1" smtClean="0">
                          <a:latin typeface="Cambria Math" panose="02040503050406030204" pitchFamily="18" charset="0"/>
                        </a:rPr>
                        <m:t>(0.01, 0.01)</m:t>
                      </m:r>
                    </m:oMath>
                  </m:oMathPara>
                </a14:m>
                <a:endParaRPr lang="en-GB"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98383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Conjugate priors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endParaRPr lang="en-GB" b="0" i="1" dirty="0">
                  <a:latin typeface="Cambria Math" panose="02040503050406030204" pitchFamily="18" charset="0"/>
                </a:endParaRPr>
              </a:p>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r>
                        <a:rPr lang="en-GB" b="0" i="1" smtClean="0">
                          <a:latin typeface="Cambria Math" panose="02040503050406030204" pitchFamily="18" charset="0"/>
                        </a:rPr>
                        <m:t> ~ </m:t>
                      </m:r>
                      <m:r>
                        <a:rPr lang="en-GB" b="0" i="1" smtClean="0">
                          <a:latin typeface="Cambria Math" panose="02040503050406030204" pitchFamily="18" charset="0"/>
                        </a:rPr>
                        <m:t>𝐵𝑖𝑛𝑜𝑚𝑖𝑎𝑙</m:t>
                      </m:r>
                      <m:d>
                        <m:dPr>
                          <m:ctrlPr>
                            <a:rPr lang="en-GB" b="0" i="1" smtClean="0">
                              <a:latin typeface="Cambria Math" panose="02040503050406030204" pitchFamily="18" charset="0"/>
                            </a:rPr>
                          </m:ctrlPr>
                        </m:dPr>
                        <m:e>
                          <m:r>
                            <a:rPr lang="en-GB" b="0" i="1" smtClean="0">
                              <a:latin typeface="Cambria Math" panose="02040503050406030204" pitchFamily="18" charset="0"/>
                            </a:rPr>
                            <m:t>𝑁</m:t>
                          </m:r>
                          <m:r>
                            <a:rPr lang="en-GB" b="0" i="1" smtClean="0">
                              <a:latin typeface="Cambria Math" panose="02040503050406030204" pitchFamily="18" charset="0"/>
                            </a:rPr>
                            <m:t>, </m:t>
                          </m:r>
                          <m:r>
                            <a:rPr lang="en-GB" b="0" i="1" smtClean="0">
                              <a:latin typeface="Cambria Math" panose="02040503050406030204" pitchFamily="18" charset="0"/>
                            </a:rPr>
                            <m:t>𝜃</m:t>
                          </m:r>
                        </m:e>
                      </m:d>
                    </m:oMath>
                  </m:oMathPara>
                </a14:m>
                <a:endParaRPr lang="en-GB" b="0" dirty="0"/>
              </a:p>
              <a:p>
                <a:pPr marL="0" indent="0">
                  <a:buNone/>
                </a:pPr>
                <a:endParaRPr lang="en-GB" b="0"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𝜃</m:t>
                      </m:r>
                      <m:r>
                        <a:rPr lang="en-GB" b="0" i="1" smtClean="0">
                          <a:latin typeface="Cambria Math" panose="02040503050406030204" pitchFamily="18" charset="0"/>
                        </a:rPr>
                        <m:t> ~ </m:t>
                      </m:r>
                      <m:r>
                        <a:rPr lang="en-GB" b="0" i="1" smtClean="0">
                          <a:latin typeface="Cambria Math" panose="02040503050406030204" pitchFamily="18" charset="0"/>
                        </a:rPr>
                        <m:t>𝐵𝑒𝑡𝑎</m:t>
                      </m:r>
                      <m:r>
                        <a:rPr lang="en-GB" b="0" i="1" smtClean="0">
                          <a:latin typeface="Cambria Math" panose="02040503050406030204" pitchFamily="18" charset="0"/>
                        </a:rPr>
                        <m:t>(1, 1)</m:t>
                      </m:r>
                    </m:oMath>
                  </m:oMathPara>
                </a14:m>
                <a:endParaRPr lang="en-GB"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249333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Conjugate priors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endParaRPr lang="en-GB" b="0" i="1" dirty="0">
                  <a:latin typeface="Cambria Math" panose="02040503050406030204" pitchFamily="18" charset="0"/>
                </a:endParaRPr>
              </a:p>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𝑘</m:t>
                          </m:r>
                        </m:sub>
                      </m:sSub>
                      <m:r>
                        <a:rPr lang="en-GB" b="0" i="1" smtClean="0">
                          <a:latin typeface="Cambria Math" panose="02040503050406030204" pitchFamily="18" charset="0"/>
                        </a:rPr>
                        <m:t> ~ </m:t>
                      </m:r>
                      <m:r>
                        <a:rPr lang="en-GB" b="0" i="1" smtClean="0">
                          <a:latin typeface="Cambria Math" panose="02040503050406030204" pitchFamily="18" charset="0"/>
                        </a:rPr>
                        <m:t>𝑀𝑢𝑙𝑡𝑖𝑛𝑜𝑚𝑖𝑎𝑙</m:t>
                      </m:r>
                      <m:d>
                        <m:dPr>
                          <m:ctrlPr>
                            <a:rPr lang="en-GB" b="0" i="1" smtClean="0">
                              <a:latin typeface="Cambria Math" panose="02040503050406030204" pitchFamily="18" charset="0"/>
                            </a:rPr>
                          </m:ctrlPr>
                        </m:dPr>
                        <m:e>
                          <m:r>
                            <a:rPr lang="en-GB" b="0" i="1" smtClean="0">
                              <a:latin typeface="Cambria Math" panose="02040503050406030204" pitchFamily="18" charset="0"/>
                            </a:rPr>
                            <m:t>𝑁</m:t>
                          </m:r>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𝜃</m:t>
                              </m:r>
                            </m:e>
                            <m:sub>
                              <m:r>
                                <a:rPr lang="en-GB" b="0" i="1" smtClean="0">
                                  <a:latin typeface="Cambria Math" panose="02040503050406030204" pitchFamily="18" charset="0"/>
                                </a:rPr>
                                <m:t>𝑘</m:t>
                              </m:r>
                            </m:sub>
                          </m:sSub>
                        </m:e>
                      </m:d>
                      <m:r>
                        <a:rPr lang="en-GB" b="0" i="1" smtClean="0">
                          <a:latin typeface="Cambria Math" panose="02040503050406030204" pitchFamily="18" charset="0"/>
                        </a:rPr>
                        <m:t> </m:t>
                      </m:r>
                    </m:oMath>
                  </m:oMathPara>
                </a14:m>
                <a:endParaRPr lang="en-GB" b="0" dirty="0"/>
              </a:p>
              <a:p>
                <a:pPr marL="0" indent="0">
                  <a:buNone/>
                </a:pPr>
                <a:endParaRPr lang="en-GB" b="0" dirty="0"/>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𝜃</m:t>
                          </m:r>
                        </m:e>
                        <m:sub>
                          <m:r>
                            <a:rPr lang="en-GB" b="0" i="1" smtClean="0">
                              <a:latin typeface="Cambria Math" panose="02040503050406030204" pitchFamily="18" charset="0"/>
                            </a:rPr>
                            <m:t>𝑘</m:t>
                          </m:r>
                        </m:sub>
                      </m:sSub>
                      <m:r>
                        <a:rPr lang="en-GB" b="0" i="1" smtClean="0">
                          <a:latin typeface="Cambria Math" panose="02040503050406030204" pitchFamily="18" charset="0"/>
                        </a:rPr>
                        <m:t> ~ </m:t>
                      </m:r>
                      <m:r>
                        <a:rPr lang="en-GB" b="0" i="1" smtClean="0">
                          <a:latin typeface="Cambria Math" panose="02040503050406030204" pitchFamily="18" charset="0"/>
                        </a:rPr>
                        <m:t>𝐷𝑖𝑟𝑖𝑐h𝑙𝑒𝑡</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1</m:t>
                          </m:r>
                        </m:e>
                        <m:sub>
                          <m:r>
                            <a:rPr lang="en-GB" b="0" i="1" smtClean="0">
                              <a:latin typeface="Cambria Math" panose="02040503050406030204" pitchFamily="18" charset="0"/>
                            </a:rPr>
                            <m:t>𝑘</m:t>
                          </m:r>
                        </m:sub>
                      </m:sSub>
                      <m:r>
                        <a:rPr lang="en-GB" b="0" i="1" smtClean="0">
                          <a:latin typeface="Cambria Math" panose="02040503050406030204" pitchFamily="18" charset="0"/>
                        </a:rPr>
                        <m:t>)</m:t>
                      </m:r>
                    </m:oMath>
                  </m:oMathPara>
                </a14:m>
                <a:endParaRPr lang="en-GB"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61669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Bayes’ theorem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endParaRPr lang="en-GB" sz="36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𝑃</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𝜃</m:t>
                          </m:r>
                        </m:e>
                        <m:e>
                          <m:r>
                            <a:rPr lang="en-GB" sz="3600" b="0" i="1" smtClean="0">
                              <a:latin typeface="Cambria Math" panose="02040503050406030204" pitchFamily="18" charset="0"/>
                            </a:rPr>
                            <m:t>𝑦</m:t>
                          </m:r>
                        </m:e>
                      </m:d>
                      <m:r>
                        <a:rPr lang="en-GB" sz="3600" b="0" i="1" smtClean="0">
                          <a:latin typeface="Cambria Math" panose="02040503050406030204" pitchFamily="18" charset="0"/>
                        </a:rPr>
                        <m:t>=</m:t>
                      </m:r>
                      <m:f>
                        <m:fPr>
                          <m:ctrlPr>
                            <a:rPr lang="en-GB" sz="3600" b="0" i="1" smtClean="0">
                              <a:latin typeface="Cambria Math" panose="02040503050406030204" pitchFamily="18" charset="0"/>
                            </a:rPr>
                          </m:ctrlPr>
                        </m:fPr>
                        <m:num>
                          <m:r>
                            <a:rPr lang="en-GB" sz="3600" b="0" i="1" smtClean="0">
                              <a:latin typeface="Cambria Math" panose="02040503050406030204" pitchFamily="18" charset="0"/>
                            </a:rPr>
                            <m:t>𝑃</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𝑦</m:t>
                              </m:r>
                            </m:e>
                            <m:e>
                              <m:r>
                                <a:rPr lang="en-GB" sz="3600" b="0" i="1" smtClean="0">
                                  <a:latin typeface="Cambria Math" panose="02040503050406030204" pitchFamily="18" charset="0"/>
                                </a:rPr>
                                <m:t>𝜃</m:t>
                              </m:r>
                            </m:e>
                          </m:d>
                          <m:r>
                            <a:rPr lang="en-GB" sz="3600" b="0" i="1" smtClean="0">
                              <a:latin typeface="Cambria Math" panose="02040503050406030204" pitchFamily="18" charset="0"/>
                            </a:rPr>
                            <m:t> </m:t>
                          </m:r>
                          <m:r>
                            <a:rPr lang="en-GB" sz="3600" b="0" i="1" smtClean="0">
                              <a:latin typeface="Cambria Math" panose="02040503050406030204" pitchFamily="18" charset="0"/>
                            </a:rPr>
                            <m:t>𝑃</m:t>
                          </m:r>
                          <m:r>
                            <a:rPr lang="en-GB" sz="3600" b="0" i="1" smtClean="0">
                              <a:latin typeface="Cambria Math" panose="02040503050406030204" pitchFamily="18" charset="0"/>
                            </a:rPr>
                            <m:t>(</m:t>
                          </m:r>
                          <m:r>
                            <a:rPr lang="en-GB" sz="3600" b="0" i="1" smtClean="0">
                              <a:latin typeface="Cambria Math" panose="02040503050406030204" pitchFamily="18" charset="0"/>
                            </a:rPr>
                            <m:t>𝜃</m:t>
                          </m:r>
                          <m:r>
                            <a:rPr lang="en-GB" sz="3600" b="0" i="1" smtClean="0">
                              <a:latin typeface="Cambria Math" panose="02040503050406030204" pitchFamily="18" charset="0"/>
                            </a:rPr>
                            <m:t>)</m:t>
                          </m:r>
                        </m:num>
                        <m:den>
                          <m:r>
                            <a:rPr lang="en-GB" sz="3600" b="0" i="1" smtClean="0">
                              <a:latin typeface="Cambria Math" panose="02040503050406030204" pitchFamily="18" charset="0"/>
                            </a:rPr>
                            <m:t>𝑃</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𝑦</m:t>
                              </m:r>
                            </m:e>
                          </m:d>
                        </m:den>
                      </m:f>
                    </m:oMath>
                  </m:oMathPara>
                </a14:m>
                <a:br>
                  <a:rPr lang="en-GB" sz="3600" b="0" dirty="0"/>
                </a:br>
                <a:endParaRPr lang="en-GB" sz="3600" b="0" i="1" dirty="0">
                  <a:latin typeface="Cambria Math" panose="02040503050406030204" pitchFamily="18" charset="0"/>
                </a:endParaRPr>
              </a:p>
              <a:p>
                <a:pPr marL="0" indent="0">
                  <a:buNone/>
                </a:pPr>
                <a:endParaRPr lang="en-GB" sz="3600" b="0" i="1" dirty="0">
                  <a:latin typeface="Cambria Math" panose="02040503050406030204" pitchFamily="18" charset="0"/>
                </a:endParaRPr>
              </a:p>
              <a:p>
                <a:pPr marL="0" indent="0">
                  <a:buNone/>
                </a:pPr>
                <a:endParaRPr lang="en-GB" sz="3600" b="0" i="1" dirty="0">
                  <a:latin typeface="Cambria Math" panose="02040503050406030204" pitchFamily="18" charset="0"/>
                </a:endParaRPr>
              </a:p>
              <a:p>
                <a:pPr marL="0" indent="0">
                  <a:buNone/>
                </a:pPr>
                <a14:m>
                  <m:oMath xmlns:m="http://schemas.openxmlformats.org/officeDocument/2006/math">
                    <m:r>
                      <a:rPr lang="en-GB" b="0" i="1" smtClean="0">
                        <a:latin typeface="Cambria Math" panose="02040503050406030204" pitchFamily="18" charset="0"/>
                      </a:rPr>
                      <m:t>𝑦</m:t>
                    </m:r>
                  </m:oMath>
                </a14:m>
                <a:r>
                  <a:rPr lang="en-GB" b="0" i="1" dirty="0">
                    <a:latin typeface="Cambria Math" panose="02040503050406030204" pitchFamily="18" charset="0"/>
                  </a:rPr>
                  <a:t> </a:t>
                </a:r>
                <a:r>
                  <a:rPr lang="en-GB" b="0" dirty="0">
                    <a:latin typeface="Cambria Math" panose="02040503050406030204" pitchFamily="18" charset="0"/>
                  </a:rPr>
                  <a:t>= data</a:t>
                </a:r>
                <a:br>
                  <a:rPr lang="en-GB" b="0" i="1" dirty="0">
                    <a:latin typeface="Cambria Math" panose="02040503050406030204" pitchFamily="18" charset="0"/>
                  </a:rPr>
                </a:br>
                <a14:m>
                  <m:oMath xmlns:m="http://schemas.openxmlformats.org/officeDocument/2006/math">
                    <m:r>
                      <a:rPr lang="en-GB" b="0" i="1" smtClean="0">
                        <a:latin typeface="Cambria Math" panose="02040503050406030204" pitchFamily="18" charset="0"/>
                      </a:rPr>
                      <m:t>𝜃</m:t>
                    </m:r>
                  </m:oMath>
                </a14:m>
                <a:r>
                  <a:rPr lang="en-GB" dirty="0">
                    <a:latin typeface="Cambria Math" panose="02040503050406030204" pitchFamily="18" charset="0"/>
                  </a:rPr>
                  <a:t> = parameters (hypothesis)</a:t>
                </a:r>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GB">
                    <a:noFill/>
                  </a:rPr>
                  <a:t> </a:t>
                </a:r>
              </a:p>
            </p:txBody>
          </p:sp>
        </mc:Fallback>
      </mc:AlternateContent>
      <p:sp>
        <p:nvSpPr>
          <p:cNvPr id="4" name="Rectangle 3"/>
          <p:cNvSpPr/>
          <p:nvPr/>
        </p:nvSpPr>
        <p:spPr>
          <a:xfrm>
            <a:off x="5820508" y="2224454"/>
            <a:ext cx="1380392" cy="624254"/>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5820508" y="1855122"/>
            <a:ext cx="1380392" cy="369332"/>
          </a:xfrm>
          <a:prstGeom prst="rect">
            <a:avLst/>
          </a:prstGeom>
          <a:noFill/>
        </p:spPr>
        <p:txBody>
          <a:bodyPr wrap="square" rtlCol="0">
            <a:spAutoFit/>
          </a:bodyPr>
          <a:lstStyle/>
          <a:p>
            <a:pPr algn="ctr"/>
            <a:r>
              <a:rPr lang="en-GB" b="1" dirty="0">
                <a:solidFill>
                  <a:schemeClr val="accent2"/>
                </a:solidFill>
              </a:rPr>
              <a:t>Likelihood</a:t>
            </a:r>
          </a:p>
        </p:txBody>
      </p:sp>
      <p:sp>
        <p:nvSpPr>
          <p:cNvPr id="6" name="Rectangle 5"/>
          <p:cNvSpPr/>
          <p:nvPr/>
        </p:nvSpPr>
        <p:spPr>
          <a:xfrm>
            <a:off x="7272703" y="2224454"/>
            <a:ext cx="1018443" cy="62425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7272703" y="1855122"/>
            <a:ext cx="1018443" cy="369332"/>
          </a:xfrm>
          <a:prstGeom prst="rect">
            <a:avLst/>
          </a:prstGeom>
          <a:noFill/>
        </p:spPr>
        <p:txBody>
          <a:bodyPr wrap="square" rtlCol="0">
            <a:spAutoFit/>
          </a:bodyPr>
          <a:lstStyle/>
          <a:p>
            <a:pPr algn="ctr"/>
            <a:r>
              <a:rPr lang="en-GB" b="1" dirty="0">
                <a:solidFill>
                  <a:srgbClr val="00B0F0"/>
                </a:solidFill>
              </a:rPr>
              <a:t>Prior(s)</a:t>
            </a:r>
          </a:p>
        </p:txBody>
      </p:sp>
      <p:sp>
        <p:nvSpPr>
          <p:cNvPr id="8" name="Rectangle 7"/>
          <p:cNvSpPr/>
          <p:nvPr/>
        </p:nvSpPr>
        <p:spPr>
          <a:xfrm>
            <a:off x="6531219" y="2952200"/>
            <a:ext cx="1018443" cy="529554"/>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p:nvSpPr>
        <p:spPr>
          <a:xfrm>
            <a:off x="6213230" y="3481754"/>
            <a:ext cx="1654419" cy="369332"/>
          </a:xfrm>
          <a:prstGeom prst="rect">
            <a:avLst/>
          </a:prstGeom>
          <a:noFill/>
        </p:spPr>
        <p:txBody>
          <a:bodyPr wrap="square" rtlCol="0">
            <a:spAutoFit/>
          </a:bodyPr>
          <a:lstStyle/>
          <a:p>
            <a:pPr algn="ctr"/>
            <a:r>
              <a:rPr lang="en-GB" b="1" dirty="0">
                <a:solidFill>
                  <a:schemeClr val="accent6"/>
                </a:solidFill>
              </a:rPr>
              <a:t>Scaling Factor</a:t>
            </a:r>
          </a:p>
        </p:txBody>
      </p:sp>
      <p:sp>
        <p:nvSpPr>
          <p:cNvPr id="10" name="Rectangle 9"/>
          <p:cNvSpPr/>
          <p:nvPr/>
        </p:nvSpPr>
        <p:spPr>
          <a:xfrm>
            <a:off x="3897924" y="2574185"/>
            <a:ext cx="1380392" cy="624254"/>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p:cNvSpPr txBox="1"/>
          <p:nvPr/>
        </p:nvSpPr>
        <p:spPr>
          <a:xfrm>
            <a:off x="3897924" y="2204853"/>
            <a:ext cx="1380392" cy="369332"/>
          </a:xfrm>
          <a:prstGeom prst="rect">
            <a:avLst/>
          </a:prstGeom>
          <a:noFill/>
        </p:spPr>
        <p:txBody>
          <a:bodyPr wrap="square" rtlCol="0">
            <a:spAutoFit/>
          </a:bodyPr>
          <a:lstStyle/>
          <a:p>
            <a:pPr algn="ctr"/>
            <a:r>
              <a:rPr lang="en-GB" b="1" dirty="0">
                <a:solidFill>
                  <a:srgbClr val="7030A0"/>
                </a:solidFill>
              </a:rPr>
              <a:t>Posterior</a:t>
            </a:r>
          </a:p>
        </p:txBody>
      </p:sp>
    </p:spTree>
    <p:extLst>
      <p:ext uri="{BB962C8B-B14F-4D97-AF65-F5344CB8AC3E}">
        <p14:creationId xmlns:p14="http://schemas.microsoft.com/office/powerpoint/2010/main" val="152791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animBg="1"/>
      <p:bldP spid="9" grpId="0"/>
      <p:bldP spid="10" grpId="0" animBg="1"/>
      <p:bldP spid="1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Conjugate priors</a:t>
            </a:r>
          </a:p>
        </p:txBody>
      </p:sp>
      <p:sp>
        <p:nvSpPr>
          <p:cNvPr id="3" name="Content Placeholder 2"/>
          <p:cNvSpPr>
            <a:spLocks noGrp="1"/>
          </p:cNvSpPr>
          <p:nvPr>
            <p:ph idx="1"/>
          </p:nvPr>
        </p:nvSpPr>
        <p:spPr/>
        <p:txBody>
          <a:bodyPr/>
          <a:lstStyle/>
          <a:p>
            <a:pPr marL="0" indent="0">
              <a:buNone/>
            </a:pPr>
            <a:r>
              <a:rPr lang="en-GB" dirty="0"/>
              <a:t>Do we need to use conjugate priors?</a:t>
            </a:r>
          </a:p>
          <a:p>
            <a:pPr marL="0" indent="0">
              <a:buNone/>
            </a:pPr>
            <a:endParaRPr lang="en-GB" dirty="0"/>
          </a:p>
          <a:p>
            <a:pPr marL="0" indent="0">
              <a:buNone/>
            </a:pPr>
            <a:r>
              <a:rPr lang="en-GB" dirty="0"/>
              <a:t>No, not really. But, it can improve computational efficiency. </a:t>
            </a:r>
          </a:p>
        </p:txBody>
      </p:sp>
    </p:spTree>
    <p:extLst>
      <p:ext uri="{BB962C8B-B14F-4D97-AF65-F5344CB8AC3E}">
        <p14:creationId xmlns:p14="http://schemas.microsoft.com/office/powerpoint/2010/main" val="371024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355731"/>
          </a:xfrm>
        </p:spPr>
        <p:txBody>
          <a:bodyPr/>
          <a:lstStyle/>
          <a:p>
            <a:r>
              <a:rPr lang="en-GB" sz="3600" dirty="0"/>
              <a:t>Next up…. </a:t>
            </a:r>
            <a:br>
              <a:rPr lang="en-GB" dirty="0"/>
            </a:br>
            <a:r>
              <a:rPr lang="en-GB" dirty="0"/>
              <a:t>Posterior distribution &amp; </a:t>
            </a:r>
            <a:br>
              <a:rPr lang="en-GB" dirty="0"/>
            </a:br>
            <a:r>
              <a:rPr lang="en-GB" dirty="0"/>
              <a:t>Markov Chain Monte Carlo (MCMC)</a:t>
            </a:r>
          </a:p>
        </p:txBody>
      </p:sp>
    </p:spTree>
    <p:extLst>
      <p:ext uri="{BB962C8B-B14F-4D97-AF65-F5344CB8AC3E}">
        <p14:creationId xmlns:p14="http://schemas.microsoft.com/office/powerpoint/2010/main" val="7629944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9016"/>
            <a:ext cx="12192000" cy="8117016"/>
          </a:xfrm>
          <a:prstGeom prst="rect">
            <a:avLst/>
          </a:prstGeom>
        </p:spPr>
      </p:pic>
    </p:spTree>
    <p:extLst>
      <p:ext uri="{BB962C8B-B14F-4D97-AF65-F5344CB8AC3E}">
        <p14:creationId xmlns:p14="http://schemas.microsoft.com/office/powerpoint/2010/main" val="26114821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Bayes’ theorem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513191"/>
                <a:ext cx="10515600" cy="4351338"/>
              </a:xfrm>
            </p:spPr>
            <p:txBody>
              <a:bodyPr/>
              <a:lstStyle/>
              <a:p>
                <a:pPr marL="0" indent="0">
                  <a:buNone/>
                </a:pPr>
                <a:endParaRPr lang="en-GB" sz="36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𝑃</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𝜃</m:t>
                          </m:r>
                        </m:e>
                        <m:e>
                          <m:r>
                            <a:rPr lang="en-GB" sz="3600" b="0" i="1" smtClean="0">
                              <a:latin typeface="Cambria Math" panose="02040503050406030204" pitchFamily="18" charset="0"/>
                            </a:rPr>
                            <m:t>𝑦</m:t>
                          </m:r>
                        </m:e>
                      </m:d>
                      <m:r>
                        <a:rPr lang="en-GB" sz="3600" b="0" i="1" smtClean="0">
                          <a:latin typeface="Cambria Math" panose="02040503050406030204" pitchFamily="18" charset="0"/>
                        </a:rPr>
                        <m:t>=</m:t>
                      </m:r>
                      <m:f>
                        <m:fPr>
                          <m:ctrlPr>
                            <a:rPr lang="en-GB" sz="3600" b="0" i="1" smtClean="0">
                              <a:latin typeface="Cambria Math" panose="02040503050406030204" pitchFamily="18" charset="0"/>
                            </a:rPr>
                          </m:ctrlPr>
                        </m:fPr>
                        <m:num>
                          <m:r>
                            <a:rPr lang="en-GB" sz="3600" b="0" i="1" smtClean="0">
                              <a:latin typeface="Cambria Math" panose="02040503050406030204" pitchFamily="18" charset="0"/>
                            </a:rPr>
                            <m:t>𝑃</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𝑦</m:t>
                              </m:r>
                            </m:e>
                            <m:e>
                              <m:r>
                                <a:rPr lang="en-GB" sz="3600" b="0" i="1" smtClean="0">
                                  <a:latin typeface="Cambria Math" panose="02040503050406030204" pitchFamily="18" charset="0"/>
                                </a:rPr>
                                <m:t>𝜃</m:t>
                              </m:r>
                            </m:e>
                          </m:d>
                          <m:r>
                            <a:rPr lang="en-GB" sz="3600" b="0" i="1" smtClean="0">
                              <a:latin typeface="Cambria Math" panose="02040503050406030204" pitchFamily="18" charset="0"/>
                            </a:rPr>
                            <m:t> </m:t>
                          </m:r>
                          <m:r>
                            <a:rPr lang="en-GB" sz="3600" b="0" i="1" smtClean="0">
                              <a:latin typeface="Cambria Math" panose="02040503050406030204" pitchFamily="18" charset="0"/>
                            </a:rPr>
                            <m:t>𝑃</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𝜃</m:t>
                              </m:r>
                            </m:e>
                          </m:d>
                        </m:num>
                        <m:den>
                          <m:r>
                            <a:rPr lang="en-GB" sz="3600" b="0" i="1" smtClean="0">
                              <a:solidFill>
                                <a:schemeClr val="bg1">
                                  <a:lumMod val="50000"/>
                                </a:schemeClr>
                              </a:solidFill>
                              <a:latin typeface="Cambria Math" panose="02040503050406030204" pitchFamily="18" charset="0"/>
                            </a:rPr>
                            <m:t>𝑃</m:t>
                          </m:r>
                          <m:d>
                            <m:dPr>
                              <m:ctrlPr>
                                <a:rPr lang="en-GB" sz="3600" b="0" i="1" smtClean="0">
                                  <a:solidFill>
                                    <a:schemeClr val="bg1">
                                      <a:lumMod val="50000"/>
                                    </a:schemeClr>
                                  </a:solidFill>
                                  <a:latin typeface="Cambria Math" panose="02040503050406030204" pitchFamily="18" charset="0"/>
                                </a:rPr>
                              </m:ctrlPr>
                            </m:dPr>
                            <m:e>
                              <m:r>
                                <a:rPr lang="en-GB" sz="3600" b="0" i="1" smtClean="0">
                                  <a:solidFill>
                                    <a:schemeClr val="bg1">
                                      <a:lumMod val="50000"/>
                                    </a:schemeClr>
                                  </a:solidFill>
                                  <a:latin typeface="Cambria Math" panose="02040503050406030204" pitchFamily="18" charset="0"/>
                                </a:rPr>
                                <m:t>𝑦</m:t>
                              </m:r>
                            </m:e>
                          </m:d>
                        </m:den>
                      </m:f>
                    </m:oMath>
                  </m:oMathPara>
                </a14:m>
                <a:br>
                  <a:rPr lang="en-GB" sz="3600" b="0" dirty="0"/>
                </a:br>
                <a:endParaRPr lang="en-GB" sz="3600" b="0" i="1" dirty="0">
                  <a:latin typeface="Cambria Math" panose="02040503050406030204" pitchFamily="18" charset="0"/>
                </a:endParaRPr>
              </a:p>
              <a:p>
                <a:pPr marL="0" indent="0">
                  <a:buNone/>
                </a:pPr>
                <a:endParaRPr lang="en-GB" sz="3600" b="0" i="1" dirty="0">
                  <a:latin typeface="Cambria Math" panose="02040503050406030204" pitchFamily="18" charset="0"/>
                </a:endParaRPr>
              </a:p>
              <a:p>
                <a:pPr marL="0" indent="0">
                  <a:buNone/>
                </a:pPr>
                <a14:m>
                  <m:oMath xmlns:m="http://schemas.openxmlformats.org/officeDocument/2006/math">
                    <m:r>
                      <a:rPr lang="en-GB" b="0" i="1" smtClean="0">
                        <a:latin typeface="Cambria Math" panose="02040503050406030204" pitchFamily="18" charset="0"/>
                      </a:rPr>
                      <m:t>𝑦</m:t>
                    </m:r>
                  </m:oMath>
                </a14:m>
                <a:r>
                  <a:rPr lang="en-GB" b="0" i="1" dirty="0">
                    <a:latin typeface="Cambria Math" panose="02040503050406030204" pitchFamily="18" charset="0"/>
                  </a:rPr>
                  <a:t> </a:t>
                </a:r>
                <a:r>
                  <a:rPr lang="en-GB" b="0" dirty="0">
                    <a:latin typeface="Cambria Math" panose="02040503050406030204" pitchFamily="18" charset="0"/>
                  </a:rPr>
                  <a:t>= data</a:t>
                </a:r>
                <a:br>
                  <a:rPr lang="en-GB" b="0" i="1" dirty="0">
                    <a:latin typeface="Cambria Math" panose="02040503050406030204" pitchFamily="18" charset="0"/>
                  </a:rPr>
                </a:br>
                <a14:m>
                  <m:oMath xmlns:m="http://schemas.openxmlformats.org/officeDocument/2006/math">
                    <m:r>
                      <a:rPr lang="en-GB" b="0" i="1" smtClean="0">
                        <a:latin typeface="Cambria Math" panose="02040503050406030204" pitchFamily="18" charset="0"/>
                      </a:rPr>
                      <m:t>𝜃</m:t>
                    </m:r>
                  </m:oMath>
                </a14:m>
                <a:r>
                  <a:rPr lang="en-GB" dirty="0">
                    <a:latin typeface="Cambria Math" panose="02040503050406030204" pitchFamily="18" charset="0"/>
                  </a:rPr>
                  <a:t> = parameter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513191"/>
                <a:ext cx="10515600" cy="4351338"/>
              </a:xfrm>
              <a:blipFill>
                <a:blip r:embed="rId2"/>
                <a:stretch>
                  <a:fillRect/>
                </a:stretch>
              </a:blipFill>
            </p:spPr>
            <p:txBody>
              <a:bodyPr/>
              <a:lstStyle/>
              <a:p>
                <a:r>
                  <a:rPr lang="en-GB">
                    <a:noFill/>
                  </a:rPr>
                  <a:t> </a:t>
                </a:r>
              </a:p>
            </p:txBody>
          </p:sp>
        </mc:Fallback>
      </mc:AlternateContent>
      <p:sp>
        <p:nvSpPr>
          <p:cNvPr id="4" name="Rectangle 3"/>
          <p:cNvSpPr/>
          <p:nvPr/>
        </p:nvSpPr>
        <p:spPr>
          <a:xfrm>
            <a:off x="5818908" y="2912020"/>
            <a:ext cx="1381991" cy="624254"/>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5818908" y="2542688"/>
            <a:ext cx="1381991" cy="369332"/>
          </a:xfrm>
          <a:prstGeom prst="rect">
            <a:avLst/>
          </a:prstGeom>
          <a:noFill/>
        </p:spPr>
        <p:txBody>
          <a:bodyPr wrap="square" rtlCol="0">
            <a:spAutoFit/>
          </a:bodyPr>
          <a:lstStyle/>
          <a:p>
            <a:pPr algn="ctr"/>
            <a:r>
              <a:rPr lang="en-GB" b="1" dirty="0">
                <a:solidFill>
                  <a:schemeClr val="accent2"/>
                </a:solidFill>
              </a:rPr>
              <a:t>Likelihood</a:t>
            </a:r>
          </a:p>
        </p:txBody>
      </p:sp>
      <p:sp>
        <p:nvSpPr>
          <p:cNvPr id="6" name="Rectangle 5"/>
          <p:cNvSpPr/>
          <p:nvPr/>
        </p:nvSpPr>
        <p:spPr>
          <a:xfrm>
            <a:off x="7272703" y="2912020"/>
            <a:ext cx="1021067" cy="62425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7272703" y="2542688"/>
            <a:ext cx="1021067" cy="369332"/>
          </a:xfrm>
          <a:prstGeom prst="rect">
            <a:avLst/>
          </a:prstGeom>
          <a:noFill/>
        </p:spPr>
        <p:txBody>
          <a:bodyPr wrap="square" rtlCol="0">
            <a:spAutoFit/>
          </a:bodyPr>
          <a:lstStyle/>
          <a:p>
            <a:pPr algn="ctr"/>
            <a:r>
              <a:rPr lang="en-GB" b="1" dirty="0">
                <a:solidFill>
                  <a:srgbClr val="00B0F0"/>
                </a:solidFill>
              </a:rPr>
              <a:t>Priors</a:t>
            </a:r>
          </a:p>
        </p:txBody>
      </p:sp>
      <p:sp>
        <p:nvSpPr>
          <p:cNvPr id="12" name="Rectangle 11"/>
          <p:cNvSpPr/>
          <p:nvPr/>
        </p:nvSpPr>
        <p:spPr>
          <a:xfrm>
            <a:off x="3842327" y="3261751"/>
            <a:ext cx="1447316" cy="624254"/>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3842327" y="2892419"/>
            <a:ext cx="1447316" cy="369332"/>
          </a:xfrm>
          <a:prstGeom prst="rect">
            <a:avLst/>
          </a:prstGeom>
          <a:noFill/>
        </p:spPr>
        <p:txBody>
          <a:bodyPr wrap="square" rtlCol="0">
            <a:spAutoFit/>
          </a:bodyPr>
          <a:lstStyle/>
          <a:p>
            <a:pPr algn="ctr"/>
            <a:r>
              <a:rPr lang="en-GB" b="1" dirty="0">
                <a:solidFill>
                  <a:srgbClr val="7030A0"/>
                </a:solidFill>
              </a:rPr>
              <a:t>Posterior</a:t>
            </a:r>
          </a:p>
        </p:txBody>
      </p:sp>
    </p:spTree>
    <p:extLst>
      <p:ext uri="{BB962C8B-B14F-4D97-AF65-F5344CB8AC3E}">
        <p14:creationId xmlns:p14="http://schemas.microsoft.com/office/powerpoint/2010/main" val="2595004196"/>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Bayes’ theorem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513191"/>
                <a:ext cx="10515600" cy="4351338"/>
              </a:xfrm>
            </p:spPr>
            <p:txBody>
              <a:bodyPr/>
              <a:lstStyle/>
              <a:p>
                <a:pPr marL="0" indent="0">
                  <a:buNone/>
                </a:pPr>
                <a:endParaRPr lang="en-GB" sz="36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𝑃</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𝜃</m:t>
                          </m:r>
                        </m:e>
                        <m:e>
                          <m:r>
                            <a:rPr lang="en-GB" sz="3600" b="0" i="1" smtClean="0">
                              <a:latin typeface="Cambria Math" panose="02040503050406030204" pitchFamily="18" charset="0"/>
                            </a:rPr>
                            <m:t>𝑦</m:t>
                          </m:r>
                        </m:e>
                      </m:d>
                      <m:r>
                        <a:rPr lang="en-GB" sz="3600" i="1">
                          <a:latin typeface="Cambria Math" panose="02040503050406030204" pitchFamily="18" charset="0"/>
                          <a:ea typeface="Cambria Math" panose="02040503050406030204" pitchFamily="18" charset="0"/>
                        </a:rPr>
                        <m:t>∝</m:t>
                      </m:r>
                      <m:r>
                        <a:rPr lang="en-GB" sz="3600" i="1">
                          <a:latin typeface="Cambria Math" panose="02040503050406030204" pitchFamily="18" charset="0"/>
                        </a:rPr>
                        <m:t>𝑃</m:t>
                      </m:r>
                      <m:d>
                        <m:dPr>
                          <m:ctrlPr>
                            <a:rPr lang="en-GB" sz="3600" i="1">
                              <a:latin typeface="Cambria Math" panose="02040503050406030204" pitchFamily="18" charset="0"/>
                            </a:rPr>
                          </m:ctrlPr>
                        </m:dPr>
                        <m:e>
                          <m:r>
                            <a:rPr lang="en-GB" sz="3600" i="1">
                              <a:latin typeface="Cambria Math" panose="02040503050406030204" pitchFamily="18" charset="0"/>
                            </a:rPr>
                            <m:t>𝑦</m:t>
                          </m:r>
                        </m:e>
                        <m:e>
                          <m:r>
                            <a:rPr lang="en-GB" sz="3600" b="0" i="1" smtClean="0">
                              <a:latin typeface="Cambria Math" panose="02040503050406030204" pitchFamily="18" charset="0"/>
                            </a:rPr>
                            <m:t>𝜃</m:t>
                          </m:r>
                        </m:e>
                      </m:d>
                      <m:r>
                        <a:rPr lang="en-GB" sz="3600" i="1">
                          <a:latin typeface="Cambria Math" panose="02040503050406030204" pitchFamily="18" charset="0"/>
                        </a:rPr>
                        <m:t> </m:t>
                      </m:r>
                      <m:r>
                        <a:rPr lang="en-GB" sz="3600" i="1">
                          <a:latin typeface="Cambria Math" panose="02040503050406030204" pitchFamily="18" charset="0"/>
                        </a:rPr>
                        <m:t>𝑃</m:t>
                      </m:r>
                      <m:d>
                        <m:dPr>
                          <m:ctrlPr>
                            <a:rPr lang="en-GB" sz="3600" i="1">
                              <a:latin typeface="Cambria Math" panose="02040503050406030204" pitchFamily="18" charset="0"/>
                            </a:rPr>
                          </m:ctrlPr>
                        </m:dPr>
                        <m:e>
                          <m:r>
                            <a:rPr lang="en-GB" sz="3600" b="0" i="1" smtClean="0">
                              <a:latin typeface="Cambria Math" panose="02040503050406030204" pitchFamily="18" charset="0"/>
                            </a:rPr>
                            <m:t>𝜃</m:t>
                          </m:r>
                        </m:e>
                      </m:d>
                    </m:oMath>
                  </m:oMathPara>
                </a14:m>
                <a:br>
                  <a:rPr lang="en-GB" sz="3600" b="0" dirty="0"/>
                </a:br>
                <a:endParaRPr lang="en-GB" sz="3600" b="0" i="1" dirty="0">
                  <a:latin typeface="Cambria Math" panose="02040503050406030204" pitchFamily="18" charset="0"/>
                </a:endParaRPr>
              </a:p>
              <a:p>
                <a:pPr marL="0" indent="0">
                  <a:buNone/>
                </a:pPr>
                <a:endParaRPr lang="en-GB" sz="3600" b="0" i="1" dirty="0">
                  <a:latin typeface="Cambria Math" panose="02040503050406030204" pitchFamily="18" charset="0"/>
                </a:endParaRPr>
              </a:p>
              <a:p>
                <a:pPr marL="0" indent="0">
                  <a:buNone/>
                </a:pPr>
                <a14:m>
                  <m:oMath xmlns:m="http://schemas.openxmlformats.org/officeDocument/2006/math">
                    <m:r>
                      <a:rPr lang="en-GB" b="0" i="1" smtClean="0">
                        <a:latin typeface="Cambria Math" panose="02040503050406030204" pitchFamily="18" charset="0"/>
                      </a:rPr>
                      <m:t>𝑦</m:t>
                    </m:r>
                  </m:oMath>
                </a14:m>
                <a:r>
                  <a:rPr lang="en-GB" b="0" i="1" dirty="0">
                    <a:latin typeface="Cambria Math" panose="02040503050406030204" pitchFamily="18" charset="0"/>
                  </a:rPr>
                  <a:t> </a:t>
                </a:r>
                <a:r>
                  <a:rPr lang="en-GB" b="0" dirty="0">
                    <a:latin typeface="Cambria Math" panose="02040503050406030204" pitchFamily="18" charset="0"/>
                  </a:rPr>
                  <a:t>= data</a:t>
                </a:r>
                <a:br>
                  <a:rPr lang="en-GB" b="0" i="1" dirty="0">
                    <a:latin typeface="Cambria Math" panose="02040503050406030204" pitchFamily="18" charset="0"/>
                  </a:rPr>
                </a:br>
                <a14:m>
                  <m:oMath xmlns:m="http://schemas.openxmlformats.org/officeDocument/2006/math">
                    <m:r>
                      <a:rPr lang="en-GB" b="0" i="1" smtClean="0">
                        <a:latin typeface="Cambria Math" panose="02040503050406030204" pitchFamily="18" charset="0"/>
                      </a:rPr>
                      <m:t>𝜃</m:t>
                    </m:r>
                  </m:oMath>
                </a14:m>
                <a:r>
                  <a:rPr lang="en-GB" dirty="0">
                    <a:latin typeface="Cambria Math" panose="02040503050406030204" pitchFamily="18" charset="0"/>
                  </a:rPr>
                  <a:t> = parameter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513191"/>
                <a:ext cx="10515600" cy="4351338"/>
              </a:xfrm>
              <a:blipFill>
                <a:blip r:embed="rId2"/>
                <a:stretch>
                  <a:fillRect/>
                </a:stretch>
              </a:blipFill>
            </p:spPr>
            <p:txBody>
              <a:bodyPr/>
              <a:lstStyle/>
              <a:p>
                <a:r>
                  <a:rPr lang="en-GB">
                    <a:noFill/>
                  </a:rPr>
                  <a:t> </a:t>
                </a:r>
              </a:p>
            </p:txBody>
          </p:sp>
        </mc:Fallback>
      </mc:AlternateContent>
      <p:sp>
        <p:nvSpPr>
          <p:cNvPr id="12" name="Rectangle 11"/>
          <p:cNvSpPr/>
          <p:nvPr/>
        </p:nvSpPr>
        <p:spPr>
          <a:xfrm>
            <a:off x="3860800" y="2993902"/>
            <a:ext cx="1484258" cy="624254"/>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3860800" y="2624570"/>
            <a:ext cx="1484258" cy="369332"/>
          </a:xfrm>
          <a:prstGeom prst="rect">
            <a:avLst/>
          </a:prstGeom>
          <a:noFill/>
        </p:spPr>
        <p:txBody>
          <a:bodyPr wrap="square" rtlCol="0">
            <a:spAutoFit/>
          </a:bodyPr>
          <a:lstStyle/>
          <a:p>
            <a:pPr algn="ctr"/>
            <a:r>
              <a:rPr lang="en-GB" b="1" dirty="0">
                <a:solidFill>
                  <a:srgbClr val="7030A0"/>
                </a:solidFill>
              </a:rPr>
              <a:t>Posterior</a:t>
            </a:r>
          </a:p>
        </p:txBody>
      </p:sp>
    </p:spTree>
    <p:extLst>
      <p:ext uri="{BB962C8B-B14F-4D97-AF65-F5344CB8AC3E}">
        <p14:creationId xmlns:p14="http://schemas.microsoft.com/office/powerpoint/2010/main" val="31675100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42002"/>
          </a:xfrm>
        </p:spPr>
        <p:txBody>
          <a:bodyPr/>
          <a:lstStyle/>
          <a:p>
            <a:pPr algn="ctr"/>
            <a:r>
              <a:rPr lang="en-GB" dirty="0"/>
              <a:t>Markov chain Monte Carlo (MCMC)</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450" y="2995731"/>
            <a:ext cx="1848716" cy="2644224"/>
          </a:xfrm>
          <a:prstGeom prst="rect">
            <a:avLst/>
          </a:prstGeom>
        </p:spPr>
      </p:pic>
      <p:sp>
        <p:nvSpPr>
          <p:cNvPr id="4" name="TextBox 3"/>
          <p:cNvSpPr txBox="1"/>
          <p:nvPr/>
        </p:nvSpPr>
        <p:spPr>
          <a:xfrm>
            <a:off x="961450" y="2349400"/>
            <a:ext cx="1848716" cy="646331"/>
          </a:xfrm>
          <a:prstGeom prst="rect">
            <a:avLst/>
          </a:prstGeom>
          <a:noFill/>
        </p:spPr>
        <p:txBody>
          <a:bodyPr wrap="square" rtlCol="0">
            <a:spAutoFit/>
          </a:bodyPr>
          <a:lstStyle/>
          <a:p>
            <a:r>
              <a:rPr lang="en-GB" dirty="0"/>
              <a:t>Andrei Markov</a:t>
            </a:r>
          </a:p>
          <a:p>
            <a:r>
              <a:rPr lang="en-GB" dirty="0"/>
              <a:t>1856 - 1922</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9677" y="2995731"/>
            <a:ext cx="1821699" cy="2644224"/>
          </a:xfrm>
          <a:prstGeom prst="rect">
            <a:avLst/>
          </a:prstGeom>
        </p:spPr>
      </p:pic>
      <p:sp>
        <p:nvSpPr>
          <p:cNvPr id="6" name="TextBox 5"/>
          <p:cNvSpPr txBox="1"/>
          <p:nvPr/>
        </p:nvSpPr>
        <p:spPr>
          <a:xfrm>
            <a:off x="9282660" y="2349400"/>
            <a:ext cx="1848716" cy="646331"/>
          </a:xfrm>
          <a:prstGeom prst="rect">
            <a:avLst/>
          </a:prstGeom>
          <a:noFill/>
        </p:spPr>
        <p:txBody>
          <a:bodyPr wrap="square" rtlCol="0">
            <a:spAutoFit/>
          </a:bodyPr>
          <a:lstStyle/>
          <a:p>
            <a:r>
              <a:rPr lang="en-GB" dirty="0" err="1"/>
              <a:t>Stanislov</a:t>
            </a:r>
            <a:r>
              <a:rPr lang="en-GB" dirty="0"/>
              <a:t> </a:t>
            </a:r>
            <a:r>
              <a:rPr lang="en-GB" dirty="0" err="1"/>
              <a:t>Ulam</a:t>
            </a:r>
            <a:endParaRPr lang="en-GB" dirty="0"/>
          </a:p>
          <a:p>
            <a:r>
              <a:rPr lang="en-GB" dirty="0"/>
              <a:t>1909-1984</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0430" y="2995731"/>
            <a:ext cx="3951139" cy="2644224"/>
          </a:xfrm>
          <a:prstGeom prst="rect">
            <a:avLst/>
          </a:prstGeom>
        </p:spPr>
      </p:pic>
      <p:sp>
        <p:nvSpPr>
          <p:cNvPr id="8" name="TextBox 7"/>
          <p:cNvSpPr txBox="1"/>
          <p:nvPr/>
        </p:nvSpPr>
        <p:spPr>
          <a:xfrm>
            <a:off x="4048274" y="2349400"/>
            <a:ext cx="4023295" cy="646331"/>
          </a:xfrm>
          <a:prstGeom prst="rect">
            <a:avLst/>
          </a:prstGeom>
          <a:noFill/>
        </p:spPr>
        <p:txBody>
          <a:bodyPr wrap="square" rtlCol="0">
            <a:spAutoFit/>
          </a:bodyPr>
          <a:lstStyle/>
          <a:p>
            <a:pPr algn="ctr"/>
            <a:r>
              <a:rPr lang="en-GB" dirty="0"/>
              <a:t>Monte Carlo Casino</a:t>
            </a:r>
          </a:p>
          <a:p>
            <a:pPr algn="ctr"/>
            <a:r>
              <a:rPr lang="en-GB" dirty="0"/>
              <a:t>Monte Carlo, Monaco</a:t>
            </a:r>
          </a:p>
        </p:txBody>
      </p:sp>
    </p:spTree>
    <p:extLst>
      <p:ext uri="{BB962C8B-B14F-4D97-AF65-F5344CB8AC3E}">
        <p14:creationId xmlns:p14="http://schemas.microsoft.com/office/powerpoint/2010/main" val="33252538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42002"/>
          </a:xfrm>
        </p:spPr>
        <p:txBody>
          <a:bodyPr>
            <a:normAutofit/>
          </a:bodyPr>
          <a:lstStyle/>
          <a:p>
            <a:pPr algn="ctr"/>
            <a:r>
              <a:rPr lang="en-GB" dirty="0"/>
              <a:t>Markov chain Monte Carlo (MCMC)</a:t>
            </a:r>
            <a:br>
              <a:rPr lang="en-GB" dirty="0"/>
            </a:br>
            <a:r>
              <a:rPr lang="en-GB" sz="3200" dirty="0"/>
              <a:t>Metropolis-Hastings Algorithm</a:t>
            </a:r>
            <a:endParaRPr lang="en-GB"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0510" y="2842491"/>
            <a:ext cx="2163330" cy="3314038"/>
          </a:xfrm>
          <a:prstGeom prst="rect">
            <a:avLst/>
          </a:prstGeom>
        </p:spPr>
      </p:pic>
      <p:sp>
        <p:nvSpPr>
          <p:cNvPr id="10" name="TextBox 9"/>
          <p:cNvSpPr txBox="1"/>
          <p:nvPr/>
        </p:nvSpPr>
        <p:spPr>
          <a:xfrm>
            <a:off x="3380510" y="2196160"/>
            <a:ext cx="2163330" cy="646331"/>
          </a:xfrm>
          <a:prstGeom prst="rect">
            <a:avLst/>
          </a:prstGeom>
          <a:noFill/>
        </p:spPr>
        <p:txBody>
          <a:bodyPr wrap="square" rtlCol="0">
            <a:spAutoFit/>
          </a:bodyPr>
          <a:lstStyle/>
          <a:p>
            <a:r>
              <a:rPr lang="en-GB" dirty="0"/>
              <a:t>Nicholas Metropolis</a:t>
            </a:r>
          </a:p>
          <a:p>
            <a:r>
              <a:rPr lang="en-GB" dirty="0"/>
              <a:t>1915-1999</a:t>
            </a:r>
          </a:p>
        </p:txBody>
      </p:sp>
      <p:sp>
        <p:nvSpPr>
          <p:cNvPr id="11" name="TextBox 10"/>
          <p:cNvSpPr txBox="1"/>
          <p:nvPr/>
        </p:nvSpPr>
        <p:spPr>
          <a:xfrm>
            <a:off x="6719456" y="2196160"/>
            <a:ext cx="2258292" cy="646331"/>
          </a:xfrm>
          <a:prstGeom prst="rect">
            <a:avLst/>
          </a:prstGeom>
          <a:noFill/>
        </p:spPr>
        <p:txBody>
          <a:bodyPr wrap="square" rtlCol="0">
            <a:spAutoFit/>
          </a:bodyPr>
          <a:lstStyle/>
          <a:p>
            <a:r>
              <a:rPr lang="en-GB" dirty="0"/>
              <a:t>Wilfred K. Hastings</a:t>
            </a:r>
          </a:p>
          <a:p>
            <a:r>
              <a:rPr lang="en-GB" dirty="0"/>
              <a:t>1930 - 2016</a:t>
            </a:r>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21566" r="22995"/>
          <a:stretch/>
        </p:blipFill>
        <p:spPr>
          <a:xfrm>
            <a:off x="6719456" y="2842491"/>
            <a:ext cx="2260142" cy="2717801"/>
          </a:xfrm>
          <a:prstGeom prst="rect">
            <a:avLst/>
          </a:prstGeom>
        </p:spPr>
      </p:pic>
    </p:spTree>
    <p:extLst>
      <p:ext uri="{BB962C8B-B14F-4D97-AF65-F5344CB8AC3E}">
        <p14:creationId xmlns:p14="http://schemas.microsoft.com/office/powerpoint/2010/main" val="17280152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our goal with MCMC?</a:t>
            </a:r>
          </a:p>
        </p:txBody>
      </p:sp>
      <p:sp>
        <p:nvSpPr>
          <p:cNvPr id="3" name="Content Placeholder 2"/>
          <p:cNvSpPr>
            <a:spLocks noGrp="1"/>
          </p:cNvSpPr>
          <p:nvPr>
            <p:ph idx="1"/>
          </p:nvPr>
        </p:nvSpPr>
        <p:spPr/>
        <p:txBody>
          <a:bodyPr/>
          <a:lstStyle/>
          <a:p>
            <a:r>
              <a:rPr lang="en-GB" dirty="0"/>
              <a:t>The posterior distribution is </a:t>
            </a:r>
            <a:r>
              <a:rPr lang="en-GB" i="1" dirty="0"/>
              <a:t>unknown</a:t>
            </a:r>
            <a:r>
              <a:rPr lang="en-GB" dirty="0"/>
              <a:t>, but the likelihood and priors are </a:t>
            </a:r>
            <a:r>
              <a:rPr lang="en-GB" i="1" dirty="0"/>
              <a:t>known.</a:t>
            </a:r>
          </a:p>
          <a:p>
            <a:r>
              <a:rPr lang="en-GB" dirty="0"/>
              <a:t>We want to accumulate many random samples proportionate to their density in the posterior distribution</a:t>
            </a:r>
          </a:p>
          <a:p>
            <a:r>
              <a:rPr lang="en-GB" dirty="0"/>
              <a:t>MCMC generates these samples using the likelihood and the priors</a:t>
            </a:r>
          </a:p>
          <a:p>
            <a:r>
              <a:rPr lang="en-GB" dirty="0"/>
              <a:t>We can then use these samples to calculate statistics describing the distribution: mean, median, variance, credible intervals, etc. </a:t>
            </a:r>
          </a:p>
          <a:p>
            <a:r>
              <a:rPr lang="en-GB" dirty="0"/>
              <a:t>We can plot the posterior distribution using the MCMC samples the same way we plot the histogram using sample data.</a:t>
            </a:r>
          </a:p>
        </p:txBody>
      </p:sp>
      <p:sp>
        <p:nvSpPr>
          <p:cNvPr id="4" name="TextBox 3"/>
          <p:cNvSpPr txBox="1"/>
          <p:nvPr/>
        </p:nvSpPr>
        <p:spPr>
          <a:xfrm>
            <a:off x="5521569" y="6481763"/>
            <a:ext cx="6670431" cy="369332"/>
          </a:xfrm>
          <a:prstGeom prst="rect">
            <a:avLst/>
          </a:prstGeom>
          <a:noFill/>
        </p:spPr>
        <p:txBody>
          <a:bodyPr wrap="square" rtlCol="0">
            <a:spAutoFit/>
          </a:bodyPr>
          <a:lstStyle/>
          <a:p>
            <a:r>
              <a:rPr lang="en-GB" dirty="0">
                <a:solidFill>
                  <a:schemeClr val="bg1">
                    <a:lumMod val="50000"/>
                  </a:schemeClr>
                </a:solidFill>
              </a:rPr>
              <a:t>Slide stolen from </a:t>
            </a:r>
            <a:r>
              <a:rPr lang="en-GB" dirty="0" err="1">
                <a:solidFill>
                  <a:schemeClr val="bg1">
                    <a:lumMod val="50000"/>
                  </a:schemeClr>
                </a:solidFill>
              </a:rPr>
              <a:t>Mevin</a:t>
            </a:r>
            <a:r>
              <a:rPr lang="en-GB" dirty="0">
                <a:solidFill>
                  <a:schemeClr val="bg1">
                    <a:lumMod val="50000"/>
                  </a:schemeClr>
                </a:solidFill>
              </a:rPr>
              <a:t> </a:t>
            </a:r>
            <a:r>
              <a:rPr lang="en-GB" dirty="0" err="1">
                <a:solidFill>
                  <a:schemeClr val="bg1">
                    <a:lumMod val="50000"/>
                  </a:schemeClr>
                </a:solidFill>
              </a:rPr>
              <a:t>Hooten</a:t>
            </a:r>
            <a:r>
              <a:rPr lang="en-GB" dirty="0">
                <a:solidFill>
                  <a:schemeClr val="bg1">
                    <a:lumMod val="50000"/>
                  </a:schemeClr>
                </a:solidFill>
              </a:rPr>
              <a:t> because I couldn’t make one better.</a:t>
            </a:r>
          </a:p>
        </p:txBody>
      </p:sp>
    </p:spTree>
    <p:extLst>
      <p:ext uri="{BB962C8B-B14F-4D97-AF65-F5344CB8AC3E}">
        <p14:creationId xmlns:p14="http://schemas.microsoft.com/office/powerpoint/2010/main" val="15352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How MCMC works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dirty="0"/>
                  <a:t>MCMC produces a vector of parameter values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𝜃</m:t>
                        </m:r>
                      </m:e>
                      <m:sub>
                        <m:r>
                          <a:rPr lang="en-GB" b="0" i="1" smtClean="0">
                            <a:latin typeface="Cambria Math" panose="02040503050406030204" pitchFamily="18" charset="0"/>
                          </a:rPr>
                          <m:t>𝑘</m:t>
                        </m:r>
                      </m:sub>
                    </m:sSub>
                  </m:oMath>
                </a14:m>
                <a:r>
                  <a:rPr lang="en-GB" dirty="0"/>
                  <a:t> sampled from the posterior distribution for </a:t>
                </a:r>
                <a14:m>
                  <m:oMath xmlns:m="http://schemas.openxmlformats.org/officeDocument/2006/math">
                    <m:r>
                      <a:rPr lang="en-GB" b="0" i="1" smtClean="0">
                        <a:latin typeface="Cambria Math" panose="02040503050406030204" pitchFamily="18" charset="0"/>
                      </a:rPr>
                      <m:t>𝐾</m:t>
                    </m:r>
                  </m:oMath>
                </a14:m>
                <a:r>
                  <a:rPr lang="en-GB" dirty="0"/>
                  <a:t> iterations of MCMC</a:t>
                </a:r>
              </a:p>
              <a:p>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𝜃</m:t>
                        </m:r>
                      </m:e>
                      <m:sub>
                        <m:r>
                          <a:rPr lang="en-GB" b="0" i="1" smtClean="0">
                            <a:latin typeface="Cambria Math" panose="02040503050406030204" pitchFamily="18" charset="0"/>
                          </a:rPr>
                          <m:t>𝑘</m:t>
                        </m:r>
                      </m:sub>
                    </m:sSub>
                  </m:oMath>
                </a14:m>
                <a:r>
                  <a:rPr lang="en-GB" dirty="0"/>
                  <a:t> = value of parameter at iteration </a:t>
                </a:r>
                <a14:m>
                  <m:oMath xmlns:m="http://schemas.openxmlformats.org/officeDocument/2006/math">
                    <m:r>
                      <a:rPr lang="en-GB" b="0" i="1" smtClean="0">
                        <a:latin typeface="Cambria Math" panose="02040503050406030204" pitchFamily="18" charset="0"/>
                      </a:rPr>
                      <m:t>𝑘</m:t>
                    </m:r>
                  </m:oMath>
                </a14:m>
                <a:endParaRPr lang="en-GB" b="0" dirty="0"/>
              </a:p>
              <a:p>
                <a14:m>
                  <m:oMath xmlns:m="http://schemas.openxmlformats.org/officeDocument/2006/math">
                    <m:r>
                      <a:rPr lang="en-GB" i="1" smtClean="0">
                        <a:latin typeface="Cambria Math" panose="02040503050406030204" pitchFamily="18" charset="0"/>
                      </a:rPr>
                      <m:t>𝜃</m:t>
                    </m:r>
                    <m:r>
                      <a:rPr lang="en-GB" b="0" i="1" smtClean="0">
                        <a:latin typeface="Cambria Math" panose="02040503050406030204" pitchFamily="18" charset="0"/>
                      </a:rPr>
                      <m:t>′</m:t>
                    </m:r>
                  </m:oMath>
                </a14:m>
                <a:r>
                  <a:rPr lang="en-GB" dirty="0"/>
                  <a:t> = value of parameter proposed at next iteration </a:t>
                </a:r>
                <a14:m>
                  <m:oMath xmlns:m="http://schemas.openxmlformats.org/officeDocument/2006/math">
                    <m:r>
                      <a:rPr lang="en-GB" b="0" i="1" smtClean="0">
                        <a:latin typeface="Cambria Math" panose="02040503050406030204" pitchFamily="18" charset="0"/>
                      </a:rPr>
                      <m:t>𝑘</m:t>
                    </m:r>
                    <m:r>
                      <a:rPr lang="en-GB" b="0" i="1" smtClean="0">
                        <a:latin typeface="Cambria Math" panose="02040503050406030204" pitchFamily="18" charset="0"/>
                      </a:rPr>
                      <m:t>+1</m:t>
                    </m:r>
                  </m:oMath>
                </a14:m>
                <a:r>
                  <a:rPr lang="en-GB" dirty="0"/>
                  <a:t> in the chain</a:t>
                </a:r>
              </a:p>
              <a:p>
                <a:endParaRPr lang="en-GB" dirty="0"/>
              </a:p>
              <a:p>
                <a:pPr marL="0" indent="0">
                  <a:buNone/>
                </a:pPr>
                <a:r>
                  <a:rPr lang="en-GB" dirty="0"/>
                  <a:t>We have a probability rule that allows us to compare the proposed value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𝜃</m:t>
                        </m:r>
                      </m:e>
                      <m:sup>
                        <m:r>
                          <a:rPr lang="en-GB" b="0" i="1" smtClean="0">
                            <a:latin typeface="Cambria Math" panose="02040503050406030204" pitchFamily="18" charset="0"/>
                          </a:rPr>
                          <m:t>′</m:t>
                        </m:r>
                      </m:sup>
                    </m:sSup>
                  </m:oMath>
                </a14:m>
                <a:r>
                  <a:rPr lang="en-GB" dirty="0"/>
                  <a:t> with the current value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𝜃</m:t>
                        </m:r>
                      </m:e>
                      <m:sub>
                        <m:r>
                          <a:rPr lang="en-GB" b="0" i="1" smtClean="0">
                            <a:latin typeface="Cambria Math" panose="02040503050406030204" pitchFamily="18" charset="0"/>
                          </a:rPr>
                          <m:t>𝑘</m:t>
                        </m:r>
                      </m:sub>
                    </m:sSub>
                  </m:oMath>
                </a14:m>
                <a:r>
                  <a:rPr lang="en-GB" dirty="0"/>
                  <a:t>. If </a:t>
                </a:r>
                <a14:m>
                  <m:oMath xmlns:m="http://schemas.openxmlformats.org/officeDocument/2006/math">
                    <m:r>
                      <a:rPr lang="en-GB" b="0" i="1" smtClean="0">
                        <a:latin typeface="Cambria Math" panose="02040503050406030204" pitchFamily="18" charset="0"/>
                      </a:rPr>
                      <m:t>𝜃</m:t>
                    </m:r>
                    <m:r>
                      <a:rPr lang="en-GB" b="0" i="1" smtClean="0">
                        <a:latin typeface="Cambria Math" panose="02040503050406030204" pitchFamily="18" charset="0"/>
                      </a:rPr>
                      <m:t>′</m:t>
                    </m:r>
                  </m:oMath>
                </a14:m>
                <a:r>
                  <a:rPr lang="en-GB" dirty="0"/>
                  <a:t> is more probable than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𝜃</m:t>
                        </m:r>
                      </m:e>
                      <m:sub>
                        <m:r>
                          <a:rPr lang="en-GB" i="1">
                            <a:latin typeface="Cambria Math" panose="02040503050406030204" pitchFamily="18" charset="0"/>
                          </a:rPr>
                          <m:t>𝑘</m:t>
                        </m:r>
                      </m:sub>
                    </m:sSub>
                  </m:oMath>
                </a14:m>
                <a:r>
                  <a:rPr lang="en-GB" dirty="0"/>
                  <a:t>, then it becomes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𝜃</m:t>
                        </m:r>
                      </m:e>
                      <m:sub>
                        <m:r>
                          <a:rPr lang="en-GB" b="0" i="1" smtClean="0">
                            <a:latin typeface="Cambria Math" panose="02040503050406030204" pitchFamily="18" charset="0"/>
                          </a:rPr>
                          <m:t>𝑘</m:t>
                        </m:r>
                        <m:r>
                          <a:rPr lang="en-GB" b="0" i="1" smtClean="0">
                            <a:latin typeface="Cambria Math" panose="02040503050406030204" pitchFamily="18" charset="0"/>
                          </a:rPr>
                          <m:t>+1</m:t>
                        </m:r>
                      </m:sub>
                    </m:sSub>
                  </m:oMath>
                </a14:m>
                <a:r>
                  <a:rPr lang="en-GB" dirty="0"/>
                  <a:t>. Otherwise, we keep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𝜃</m:t>
                        </m:r>
                      </m:e>
                      <m:sub>
                        <m:r>
                          <a:rPr lang="en-GB" b="0" i="1" smtClean="0">
                            <a:latin typeface="Cambria Math" panose="02040503050406030204" pitchFamily="18" charset="0"/>
                          </a:rPr>
                          <m:t>𝑘</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𝜃</m:t>
                        </m:r>
                      </m:e>
                      <m:sub>
                        <m:r>
                          <a:rPr lang="en-GB" b="0" i="1" smtClean="0">
                            <a:latin typeface="Cambria Math" panose="02040503050406030204" pitchFamily="18" charset="0"/>
                          </a:rPr>
                          <m:t>𝑘</m:t>
                        </m:r>
                        <m:r>
                          <a:rPr lang="en-GB" b="0" i="1" smtClean="0">
                            <a:latin typeface="Cambria Math" panose="02040503050406030204" pitchFamily="18" charset="0"/>
                          </a:rPr>
                          <m:t>+1</m:t>
                        </m:r>
                      </m:sub>
                    </m:sSub>
                  </m:oMath>
                </a14:m>
                <a:r>
                  <a:rPr lang="en-GB" dirty="0"/>
                  <a:t>. The frequency of values of </a:t>
                </a:r>
                <a14:m>
                  <m:oMath xmlns:m="http://schemas.openxmlformats.org/officeDocument/2006/math">
                    <m:r>
                      <a:rPr lang="en-GB" b="0" i="1" smtClean="0">
                        <a:latin typeface="Cambria Math" panose="02040503050406030204" pitchFamily="18" charset="0"/>
                      </a:rPr>
                      <m:t>𝜃</m:t>
                    </m:r>
                  </m:oMath>
                </a14:m>
                <a:r>
                  <a:rPr lang="en-GB" dirty="0"/>
                  <a:t> are proportional to the posterior density. </a:t>
                </a:r>
              </a:p>
              <a:p>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241" r="-638"/>
                </a:stretch>
              </a:blipFill>
            </p:spPr>
            <p:txBody>
              <a:bodyPr/>
              <a:lstStyle/>
              <a:p>
                <a:r>
                  <a:rPr lang="en-GB">
                    <a:noFill/>
                  </a:rPr>
                  <a:t> </a:t>
                </a:r>
              </a:p>
            </p:txBody>
          </p:sp>
        </mc:Fallback>
      </mc:AlternateContent>
      <p:sp>
        <p:nvSpPr>
          <p:cNvPr id="4" name="TextBox 3"/>
          <p:cNvSpPr txBox="1"/>
          <p:nvPr/>
        </p:nvSpPr>
        <p:spPr>
          <a:xfrm>
            <a:off x="5521569" y="6481763"/>
            <a:ext cx="6670431" cy="369332"/>
          </a:xfrm>
          <a:prstGeom prst="rect">
            <a:avLst/>
          </a:prstGeom>
          <a:noFill/>
        </p:spPr>
        <p:txBody>
          <a:bodyPr wrap="square" rtlCol="0">
            <a:spAutoFit/>
          </a:bodyPr>
          <a:lstStyle/>
          <a:p>
            <a:r>
              <a:rPr lang="en-GB" dirty="0">
                <a:solidFill>
                  <a:schemeClr val="bg1">
                    <a:lumMod val="50000"/>
                  </a:schemeClr>
                </a:solidFill>
              </a:rPr>
              <a:t>Slide stolen from </a:t>
            </a:r>
            <a:r>
              <a:rPr lang="en-GB" dirty="0" err="1">
                <a:solidFill>
                  <a:schemeClr val="bg1">
                    <a:lumMod val="50000"/>
                  </a:schemeClr>
                </a:solidFill>
              </a:rPr>
              <a:t>Mevin</a:t>
            </a:r>
            <a:r>
              <a:rPr lang="en-GB" dirty="0">
                <a:solidFill>
                  <a:schemeClr val="bg1">
                    <a:lumMod val="50000"/>
                  </a:schemeClr>
                </a:solidFill>
              </a:rPr>
              <a:t> </a:t>
            </a:r>
            <a:r>
              <a:rPr lang="en-GB" dirty="0" err="1">
                <a:solidFill>
                  <a:schemeClr val="bg1">
                    <a:lumMod val="50000"/>
                  </a:schemeClr>
                </a:solidFill>
              </a:rPr>
              <a:t>Hooten</a:t>
            </a:r>
            <a:r>
              <a:rPr lang="en-GB" dirty="0">
                <a:solidFill>
                  <a:schemeClr val="bg1">
                    <a:lumMod val="50000"/>
                  </a:schemeClr>
                </a:solidFill>
              </a:rPr>
              <a:t> because I couldn’t make one better.</a:t>
            </a:r>
          </a:p>
        </p:txBody>
      </p:sp>
    </p:spTree>
    <p:extLst>
      <p:ext uri="{BB962C8B-B14F-4D97-AF65-F5344CB8AC3E}">
        <p14:creationId xmlns:p14="http://schemas.microsoft.com/office/powerpoint/2010/main" val="26597816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How MCMC works</a:t>
            </a:r>
          </a:p>
        </p:txBody>
      </p:sp>
      <p:sp>
        <p:nvSpPr>
          <p:cNvPr id="3" name="Content Placeholder 2"/>
          <p:cNvSpPr>
            <a:spLocks noGrp="1"/>
          </p:cNvSpPr>
          <p:nvPr>
            <p:ph idx="1"/>
          </p:nvPr>
        </p:nvSpPr>
        <p:spPr>
          <a:xfrm>
            <a:off x="838200" y="4396509"/>
            <a:ext cx="10515600" cy="1780454"/>
          </a:xfrm>
        </p:spPr>
        <p:txBody>
          <a:bodyPr/>
          <a:lstStyle/>
          <a:p>
            <a:pPr marL="0" indent="0">
              <a:buNone/>
            </a:pPr>
            <a:r>
              <a:rPr lang="en-GB" dirty="0"/>
              <a:t>As the chain gets longer, the more probable values are retained more frequently than the less probable ones. This is what gives the proper shape to the simulated distribution—the frequency of values is proportionate to the probability density of the posterior distribution.</a:t>
            </a:r>
          </a:p>
        </p:txBody>
      </p:sp>
      <p:pic>
        <p:nvPicPr>
          <p:cNvPr id="5" name="Picture 4"/>
          <p:cNvPicPr>
            <a:picLocks noChangeAspect="1"/>
          </p:cNvPicPr>
          <p:nvPr/>
        </p:nvPicPr>
        <p:blipFill>
          <a:blip r:embed="rId2"/>
          <a:stretch>
            <a:fillRect/>
          </a:stretch>
        </p:blipFill>
        <p:spPr>
          <a:xfrm>
            <a:off x="1394756" y="1781899"/>
            <a:ext cx="9402487" cy="2019582"/>
          </a:xfrm>
          <a:prstGeom prst="rect">
            <a:avLst/>
          </a:prstGeom>
        </p:spPr>
      </p:pic>
      <p:sp>
        <p:nvSpPr>
          <p:cNvPr id="6" name="TextBox 5"/>
          <p:cNvSpPr txBox="1"/>
          <p:nvPr/>
        </p:nvSpPr>
        <p:spPr>
          <a:xfrm>
            <a:off x="5521569" y="6481763"/>
            <a:ext cx="6670431" cy="369332"/>
          </a:xfrm>
          <a:prstGeom prst="rect">
            <a:avLst/>
          </a:prstGeom>
          <a:noFill/>
        </p:spPr>
        <p:txBody>
          <a:bodyPr wrap="square" rtlCol="0">
            <a:spAutoFit/>
          </a:bodyPr>
          <a:lstStyle/>
          <a:p>
            <a:r>
              <a:rPr lang="en-GB" dirty="0">
                <a:solidFill>
                  <a:schemeClr val="bg1">
                    <a:lumMod val="50000"/>
                  </a:schemeClr>
                </a:solidFill>
              </a:rPr>
              <a:t>Slide stolen from </a:t>
            </a:r>
            <a:r>
              <a:rPr lang="en-GB" dirty="0" err="1">
                <a:solidFill>
                  <a:schemeClr val="bg1">
                    <a:lumMod val="50000"/>
                  </a:schemeClr>
                </a:solidFill>
              </a:rPr>
              <a:t>Mevin</a:t>
            </a:r>
            <a:r>
              <a:rPr lang="en-GB" dirty="0">
                <a:solidFill>
                  <a:schemeClr val="bg1">
                    <a:lumMod val="50000"/>
                  </a:schemeClr>
                </a:solidFill>
              </a:rPr>
              <a:t> </a:t>
            </a:r>
            <a:r>
              <a:rPr lang="en-GB" dirty="0" err="1">
                <a:solidFill>
                  <a:schemeClr val="bg1">
                    <a:lumMod val="50000"/>
                  </a:schemeClr>
                </a:solidFill>
              </a:rPr>
              <a:t>Hooten</a:t>
            </a:r>
            <a:r>
              <a:rPr lang="en-GB" dirty="0">
                <a:solidFill>
                  <a:schemeClr val="bg1">
                    <a:lumMod val="50000"/>
                  </a:schemeClr>
                </a:solidFill>
              </a:rPr>
              <a:t> because I couldn’t make one better.</a:t>
            </a:r>
          </a:p>
        </p:txBody>
      </p:sp>
    </p:spTree>
    <p:extLst>
      <p:ext uri="{BB962C8B-B14F-4D97-AF65-F5344CB8AC3E}">
        <p14:creationId xmlns:p14="http://schemas.microsoft.com/office/powerpoint/2010/main" val="433682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Bayesian vs frequentist modes of inference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66121" y="2130421"/>
                <a:ext cx="5087679" cy="4351338"/>
              </a:xfrm>
              <a:solidFill>
                <a:schemeClr val="accent6">
                  <a:lumMod val="20000"/>
                  <a:lumOff val="80000"/>
                </a:schemeClr>
              </a:solidFill>
            </p:spPr>
            <p:txBody>
              <a:bodyPr/>
              <a:lstStyle/>
              <a:p>
                <a:r>
                  <a:rPr lang="en-GB" dirty="0"/>
                  <a:t>What is the probability of a hypothesis given the data?</a:t>
                </a:r>
              </a:p>
              <a:p>
                <a:endParaRPr lang="en-GB" dirty="0"/>
              </a:p>
              <a:p>
                <a:r>
                  <a:rPr lang="en-GB" dirty="0"/>
                  <a:t>Posterior </a:t>
                </a:r>
                <a14:m>
                  <m:oMath xmlns:m="http://schemas.openxmlformats.org/officeDocument/2006/math">
                    <m:r>
                      <a:rPr lang="en-GB" i="1">
                        <a:latin typeface="Cambria Math" panose="02040503050406030204" pitchFamily="18" charset="0"/>
                      </a:rPr>
                      <m:t>𝑃</m:t>
                    </m:r>
                    <m:r>
                      <a:rPr lang="en-GB" i="1">
                        <a:latin typeface="Cambria Math" panose="02040503050406030204" pitchFamily="18" charset="0"/>
                      </a:rPr>
                      <m:t>(</m:t>
                    </m:r>
                    <m:r>
                      <a:rPr lang="en-GB" i="1">
                        <a:latin typeface="Cambria Math" panose="02040503050406030204" pitchFamily="18" charset="0"/>
                      </a:rPr>
                      <m:t>𝜃</m:t>
                    </m:r>
                    <m:r>
                      <a:rPr lang="en-GB" i="1">
                        <a:latin typeface="Cambria Math" panose="02040503050406030204" pitchFamily="18" charset="0"/>
                      </a:rPr>
                      <m:t>|</m:t>
                    </m:r>
                    <m:r>
                      <a:rPr lang="en-GB" i="1">
                        <a:latin typeface="Cambria Math" panose="02040503050406030204" pitchFamily="18" charset="0"/>
                      </a:rPr>
                      <m:t>𝑦</m:t>
                    </m:r>
                    <m:r>
                      <a:rPr lang="en-GB" i="1">
                        <a:latin typeface="Cambria Math" panose="02040503050406030204" pitchFamily="18" charset="0"/>
                      </a:rPr>
                      <m:t>)</m:t>
                    </m:r>
                  </m:oMath>
                </a14:m>
                <a:endParaRPr lang="en-GB" dirty="0"/>
              </a:p>
              <a:p>
                <a:r>
                  <a:rPr lang="en-GB" dirty="0"/>
                  <a:t>Parameters vary</a:t>
                </a:r>
              </a:p>
              <a:p>
                <a:r>
                  <a:rPr lang="en-GB" dirty="0"/>
                  <a:t>Data fixed</a:t>
                </a:r>
              </a:p>
              <a:p>
                <a:r>
                  <a:rPr lang="en-GB" dirty="0"/>
                  <a:t>Credible interval</a:t>
                </a:r>
              </a:p>
              <a:p>
                <a:r>
                  <a:rPr lang="en-GB" dirty="0"/>
                  <a:t>Incorporates prior information about parameters</a:t>
                </a:r>
              </a:p>
              <a:p>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66121" y="2130421"/>
                <a:ext cx="5087679" cy="4351338"/>
              </a:xfrm>
              <a:blipFill>
                <a:blip r:embed="rId2"/>
                <a:stretch>
                  <a:fillRect l="-2156" t="-2241" b="-308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2"/>
              <p:cNvSpPr txBox="1">
                <a:spLocks/>
              </p:cNvSpPr>
              <p:nvPr/>
            </p:nvSpPr>
            <p:spPr>
              <a:xfrm>
                <a:off x="838200" y="2130422"/>
                <a:ext cx="5087679" cy="4351338"/>
              </a:xfrm>
              <a:prstGeom prst="rect">
                <a:avLst/>
              </a:prstGeom>
              <a:solidFill>
                <a:schemeClr val="accent1">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How probable is this data set given the hypothesis?</a:t>
                </a:r>
              </a:p>
              <a:p>
                <a:endParaRPr lang="en-GB" dirty="0"/>
              </a:p>
              <a:p>
                <a:r>
                  <a:rPr lang="en-GB" dirty="0"/>
                  <a:t>Likelihood </a:t>
                </a:r>
                <a14:m>
                  <m:oMath xmlns:m="http://schemas.openxmlformats.org/officeDocument/2006/math">
                    <m:r>
                      <a:rPr lang="en-GB" i="1">
                        <a:latin typeface="Cambria Math" panose="02040503050406030204" pitchFamily="18" charset="0"/>
                      </a:rPr>
                      <m:t>𝑃</m:t>
                    </m:r>
                    <m:r>
                      <a:rPr lang="en-GB" i="1">
                        <a:latin typeface="Cambria Math" panose="02040503050406030204" pitchFamily="18" charset="0"/>
                      </a:rPr>
                      <m:t>(</m:t>
                    </m:r>
                    <m:r>
                      <a:rPr lang="en-GB" i="1">
                        <a:latin typeface="Cambria Math" panose="02040503050406030204" pitchFamily="18" charset="0"/>
                      </a:rPr>
                      <m:t>𝑦</m:t>
                    </m:r>
                    <m:r>
                      <a:rPr lang="en-GB" i="1">
                        <a:latin typeface="Cambria Math" panose="02040503050406030204" pitchFamily="18" charset="0"/>
                      </a:rPr>
                      <m:t>|</m:t>
                    </m:r>
                    <m:r>
                      <a:rPr lang="en-GB" i="1">
                        <a:latin typeface="Cambria Math" panose="02040503050406030204" pitchFamily="18" charset="0"/>
                      </a:rPr>
                      <m:t>𝜃</m:t>
                    </m:r>
                    <m:r>
                      <a:rPr lang="en-GB" i="1">
                        <a:latin typeface="Cambria Math" panose="02040503050406030204" pitchFamily="18" charset="0"/>
                      </a:rPr>
                      <m:t>)</m:t>
                    </m:r>
                  </m:oMath>
                </a14:m>
                <a:endParaRPr lang="en-GB" dirty="0"/>
              </a:p>
              <a:p>
                <a:r>
                  <a:rPr lang="en-GB" dirty="0"/>
                  <a:t>Parameters fixed</a:t>
                </a:r>
              </a:p>
              <a:p>
                <a:r>
                  <a:rPr lang="en-GB" dirty="0"/>
                  <a:t>Data varies</a:t>
                </a:r>
              </a:p>
              <a:p>
                <a:r>
                  <a:rPr lang="en-GB" dirty="0"/>
                  <a:t>Confidence interval</a:t>
                </a:r>
              </a:p>
              <a:p>
                <a:r>
                  <a:rPr lang="en-GB" dirty="0"/>
                  <a:t>No prior information incorporated</a:t>
                </a:r>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838200" y="2130422"/>
                <a:ext cx="5087679" cy="4351338"/>
              </a:xfrm>
              <a:prstGeom prst="rect">
                <a:avLst/>
              </a:prstGeom>
              <a:blipFill>
                <a:blip r:embed="rId3"/>
                <a:stretch>
                  <a:fillRect l="-2158" t="-2241" b="-3081"/>
                </a:stretch>
              </a:blipFill>
            </p:spPr>
            <p:txBody>
              <a:bodyPr/>
              <a:lstStyle/>
              <a:p>
                <a:r>
                  <a:rPr lang="en-GB">
                    <a:noFill/>
                  </a:rPr>
                  <a:t> </a:t>
                </a:r>
              </a:p>
            </p:txBody>
          </p:sp>
        </mc:Fallback>
      </mc:AlternateContent>
      <p:sp>
        <p:nvSpPr>
          <p:cNvPr id="5" name="TextBox 4"/>
          <p:cNvSpPr txBox="1"/>
          <p:nvPr/>
        </p:nvSpPr>
        <p:spPr>
          <a:xfrm>
            <a:off x="6266121" y="1545646"/>
            <a:ext cx="5087679" cy="584775"/>
          </a:xfrm>
          <a:prstGeom prst="rect">
            <a:avLst/>
          </a:prstGeom>
          <a:noFill/>
        </p:spPr>
        <p:txBody>
          <a:bodyPr wrap="square" rtlCol="0">
            <a:spAutoFit/>
          </a:bodyPr>
          <a:lstStyle/>
          <a:p>
            <a:pPr algn="ctr"/>
            <a:r>
              <a:rPr lang="en-GB" sz="3200" b="1" dirty="0"/>
              <a:t>Bayesian</a:t>
            </a:r>
          </a:p>
        </p:txBody>
      </p:sp>
      <p:sp>
        <p:nvSpPr>
          <p:cNvPr id="6" name="TextBox 5"/>
          <p:cNvSpPr txBox="1"/>
          <p:nvPr/>
        </p:nvSpPr>
        <p:spPr>
          <a:xfrm>
            <a:off x="838200" y="1545646"/>
            <a:ext cx="5087679" cy="584775"/>
          </a:xfrm>
          <a:prstGeom prst="rect">
            <a:avLst/>
          </a:prstGeom>
          <a:noFill/>
        </p:spPr>
        <p:txBody>
          <a:bodyPr wrap="square" rtlCol="0">
            <a:spAutoFit/>
          </a:bodyPr>
          <a:lstStyle/>
          <a:p>
            <a:pPr algn="ctr"/>
            <a:r>
              <a:rPr lang="en-GB" sz="3200" b="1" dirty="0"/>
              <a:t>Frequentist</a:t>
            </a:r>
          </a:p>
        </p:txBody>
      </p:sp>
    </p:spTree>
    <p:extLst>
      <p:ext uri="{BB962C8B-B14F-4D97-AF65-F5344CB8AC3E}">
        <p14:creationId xmlns:p14="http://schemas.microsoft.com/office/powerpoint/2010/main" val="30433864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59709" y="393662"/>
            <a:ext cx="7937326" cy="5400734"/>
          </a:xfrm>
          <a:prstGeom prst="rect">
            <a:avLst/>
          </a:prstGeom>
        </p:spPr>
      </p:pic>
      <p:sp>
        <p:nvSpPr>
          <p:cNvPr id="3" name="TextBox 2"/>
          <p:cNvSpPr txBox="1"/>
          <p:nvPr/>
        </p:nvSpPr>
        <p:spPr>
          <a:xfrm>
            <a:off x="5521569" y="6481763"/>
            <a:ext cx="6670431" cy="369332"/>
          </a:xfrm>
          <a:prstGeom prst="rect">
            <a:avLst/>
          </a:prstGeom>
          <a:noFill/>
        </p:spPr>
        <p:txBody>
          <a:bodyPr wrap="square" rtlCol="0">
            <a:spAutoFit/>
          </a:bodyPr>
          <a:lstStyle/>
          <a:p>
            <a:r>
              <a:rPr lang="en-GB" dirty="0">
                <a:solidFill>
                  <a:schemeClr val="bg1">
                    <a:lumMod val="50000"/>
                  </a:schemeClr>
                </a:solidFill>
              </a:rPr>
              <a:t>Slide stolen from </a:t>
            </a:r>
            <a:r>
              <a:rPr lang="en-GB" dirty="0" err="1">
                <a:solidFill>
                  <a:schemeClr val="bg1">
                    <a:lumMod val="50000"/>
                  </a:schemeClr>
                </a:solidFill>
              </a:rPr>
              <a:t>Mevin</a:t>
            </a:r>
            <a:r>
              <a:rPr lang="en-GB" dirty="0">
                <a:solidFill>
                  <a:schemeClr val="bg1">
                    <a:lumMod val="50000"/>
                  </a:schemeClr>
                </a:solidFill>
              </a:rPr>
              <a:t> </a:t>
            </a:r>
            <a:r>
              <a:rPr lang="en-GB" dirty="0" err="1">
                <a:solidFill>
                  <a:schemeClr val="bg1">
                    <a:lumMod val="50000"/>
                  </a:schemeClr>
                </a:solidFill>
              </a:rPr>
              <a:t>Hooten</a:t>
            </a:r>
            <a:r>
              <a:rPr lang="en-GB" dirty="0">
                <a:solidFill>
                  <a:schemeClr val="bg1">
                    <a:lumMod val="50000"/>
                  </a:schemeClr>
                </a:solidFill>
              </a:rPr>
              <a:t> because I couldn’t make one better.</a:t>
            </a:r>
          </a:p>
        </p:txBody>
      </p:sp>
    </p:spTree>
    <p:extLst>
      <p:ext uri="{BB962C8B-B14F-4D97-AF65-F5344CB8AC3E}">
        <p14:creationId xmlns:p14="http://schemas.microsoft.com/office/powerpoint/2010/main" val="17390678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94756" y="9047"/>
            <a:ext cx="9402487" cy="6839905"/>
          </a:xfrm>
          <a:prstGeom prst="rect">
            <a:avLst/>
          </a:prstGeom>
        </p:spPr>
      </p:pic>
      <p:sp>
        <p:nvSpPr>
          <p:cNvPr id="3" name="TextBox 2"/>
          <p:cNvSpPr txBox="1"/>
          <p:nvPr/>
        </p:nvSpPr>
        <p:spPr>
          <a:xfrm>
            <a:off x="5521569" y="6481763"/>
            <a:ext cx="6670431" cy="369332"/>
          </a:xfrm>
          <a:prstGeom prst="rect">
            <a:avLst/>
          </a:prstGeom>
          <a:noFill/>
        </p:spPr>
        <p:txBody>
          <a:bodyPr wrap="square" rtlCol="0">
            <a:spAutoFit/>
          </a:bodyPr>
          <a:lstStyle/>
          <a:p>
            <a:r>
              <a:rPr lang="en-GB" dirty="0">
                <a:solidFill>
                  <a:schemeClr val="bg1">
                    <a:lumMod val="50000"/>
                  </a:schemeClr>
                </a:solidFill>
              </a:rPr>
              <a:t>Slide stolen from </a:t>
            </a:r>
            <a:r>
              <a:rPr lang="en-GB" dirty="0" err="1">
                <a:solidFill>
                  <a:schemeClr val="bg1">
                    <a:lumMod val="50000"/>
                  </a:schemeClr>
                </a:solidFill>
              </a:rPr>
              <a:t>Mevin</a:t>
            </a:r>
            <a:r>
              <a:rPr lang="en-GB" dirty="0">
                <a:solidFill>
                  <a:schemeClr val="bg1">
                    <a:lumMod val="50000"/>
                  </a:schemeClr>
                </a:solidFill>
              </a:rPr>
              <a:t> </a:t>
            </a:r>
            <a:r>
              <a:rPr lang="en-GB" dirty="0" err="1">
                <a:solidFill>
                  <a:schemeClr val="bg1">
                    <a:lumMod val="50000"/>
                  </a:schemeClr>
                </a:solidFill>
              </a:rPr>
              <a:t>Hooten</a:t>
            </a:r>
            <a:r>
              <a:rPr lang="en-GB" dirty="0">
                <a:solidFill>
                  <a:schemeClr val="bg1">
                    <a:lumMod val="50000"/>
                  </a:schemeClr>
                </a:solidFill>
              </a:rPr>
              <a:t> because I couldn’t make one better.</a:t>
            </a:r>
          </a:p>
        </p:txBody>
      </p:sp>
    </p:spTree>
    <p:extLst>
      <p:ext uri="{BB962C8B-B14F-4D97-AF65-F5344CB8AC3E}">
        <p14:creationId xmlns:p14="http://schemas.microsoft.com/office/powerpoint/2010/main" val="31561018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156863" y="137653"/>
            <a:ext cx="7878274" cy="6582694"/>
          </a:xfrm>
          <a:prstGeom prst="rect">
            <a:avLst/>
          </a:prstGeom>
        </p:spPr>
      </p:pic>
      <p:sp>
        <p:nvSpPr>
          <p:cNvPr id="4" name="TextBox 3"/>
          <p:cNvSpPr txBox="1"/>
          <p:nvPr/>
        </p:nvSpPr>
        <p:spPr>
          <a:xfrm>
            <a:off x="5521569" y="6481763"/>
            <a:ext cx="6670431" cy="369332"/>
          </a:xfrm>
          <a:prstGeom prst="rect">
            <a:avLst/>
          </a:prstGeom>
          <a:noFill/>
        </p:spPr>
        <p:txBody>
          <a:bodyPr wrap="square" rtlCol="0">
            <a:spAutoFit/>
          </a:bodyPr>
          <a:lstStyle/>
          <a:p>
            <a:r>
              <a:rPr lang="en-GB" dirty="0">
                <a:solidFill>
                  <a:schemeClr val="bg1">
                    <a:lumMod val="50000"/>
                  </a:schemeClr>
                </a:solidFill>
              </a:rPr>
              <a:t>Slide stolen from </a:t>
            </a:r>
            <a:r>
              <a:rPr lang="en-GB" dirty="0" err="1">
                <a:solidFill>
                  <a:schemeClr val="bg1">
                    <a:lumMod val="50000"/>
                  </a:schemeClr>
                </a:solidFill>
              </a:rPr>
              <a:t>Mevin</a:t>
            </a:r>
            <a:r>
              <a:rPr lang="en-GB" dirty="0">
                <a:solidFill>
                  <a:schemeClr val="bg1">
                    <a:lumMod val="50000"/>
                  </a:schemeClr>
                </a:solidFill>
              </a:rPr>
              <a:t> </a:t>
            </a:r>
            <a:r>
              <a:rPr lang="en-GB" dirty="0" err="1">
                <a:solidFill>
                  <a:schemeClr val="bg1">
                    <a:lumMod val="50000"/>
                  </a:schemeClr>
                </a:solidFill>
              </a:rPr>
              <a:t>Hooten</a:t>
            </a:r>
            <a:r>
              <a:rPr lang="en-GB" dirty="0">
                <a:solidFill>
                  <a:schemeClr val="bg1">
                    <a:lumMod val="50000"/>
                  </a:schemeClr>
                </a:solidFill>
              </a:rPr>
              <a:t> because I couldn’t make one better.</a:t>
            </a:r>
          </a:p>
        </p:txBody>
      </p:sp>
    </p:spTree>
    <p:extLst>
      <p:ext uri="{BB962C8B-B14F-4D97-AF65-F5344CB8AC3E}">
        <p14:creationId xmlns:p14="http://schemas.microsoft.com/office/powerpoint/2010/main" val="8619489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78182" y="417105"/>
            <a:ext cx="8034909" cy="5478347"/>
          </a:xfrm>
          <a:prstGeom prst="rect">
            <a:avLst/>
          </a:prstGeom>
        </p:spPr>
      </p:pic>
      <p:sp>
        <p:nvSpPr>
          <p:cNvPr id="3" name="TextBox 2"/>
          <p:cNvSpPr txBox="1"/>
          <p:nvPr/>
        </p:nvSpPr>
        <p:spPr>
          <a:xfrm>
            <a:off x="5521569" y="6481763"/>
            <a:ext cx="6670431" cy="369332"/>
          </a:xfrm>
          <a:prstGeom prst="rect">
            <a:avLst/>
          </a:prstGeom>
          <a:noFill/>
        </p:spPr>
        <p:txBody>
          <a:bodyPr wrap="square" rtlCol="0">
            <a:spAutoFit/>
          </a:bodyPr>
          <a:lstStyle/>
          <a:p>
            <a:r>
              <a:rPr lang="en-GB" dirty="0">
                <a:solidFill>
                  <a:schemeClr val="bg1">
                    <a:lumMod val="50000"/>
                  </a:schemeClr>
                </a:solidFill>
              </a:rPr>
              <a:t>Slide stolen from </a:t>
            </a:r>
            <a:r>
              <a:rPr lang="en-GB" dirty="0" err="1">
                <a:solidFill>
                  <a:schemeClr val="bg1">
                    <a:lumMod val="50000"/>
                  </a:schemeClr>
                </a:solidFill>
              </a:rPr>
              <a:t>Mevin</a:t>
            </a:r>
            <a:r>
              <a:rPr lang="en-GB" dirty="0">
                <a:solidFill>
                  <a:schemeClr val="bg1">
                    <a:lumMod val="50000"/>
                  </a:schemeClr>
                </a:solidFill>
              </a:rPr>
              <a:t> </a:t>
            </a:r>
            <a:r>
              <a:rPr lang="en-GB" dirty="0" err="1">
                <a:solidFill>
                  <a:schemeClr val="bg1">
                    <a:lumMod val="50000"/>
                  </a:schemeClr>
                </a:solidFill>
              </a:rPr>
              <a:t>Hooten</a:t>
            </a:r>
            <a:r>
              <a:rPr lang="en-GB" dirty="0">
                <a:solidFill>
                  <a:schemeClr val="bg1">
                    <a:lumMod val="50000"/>
                  </a:schemeClr>
                </a:solidFill>
              </a:rPr>
              <a:t> because I couldn’t make one better.</a:t>
            </a:r>
          </a:p>
        </p:txBody>
      </p:sp>
    </p:spTree>
    <p:extLst>
      <p:ext uri="{BB962C8B-B14F-4D97-AF65-F5344CB8AC3E}">
        <p14:creationId xmlns:p14="http://schemas.microsoft.com/office/powerpoint/2010/main" val="29879707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152073" y="281771"/>
            <a:ext cx="8277746" cy="6028448"/>
          </a:xfrm>
          <a:prstGeom prst="rect">
            <a:avLst/>
          </a:prstGeom>
        </p:spPr>
      </p:pic>
      <p:sp>
        <p:nvSpPr>
          <p:cNvPr id="4" name="TextBox 3"/>
          <p:cNvSpPr txBox="1"/>
          <p:nvPr/>
        </p:nvSpPr>
        <p:spPr>
          <a:xfrm>
            <a:off x="5521569" y="6481763"/>
            <a:ext cx="6670431" cy="369332"/>
          </a:xfrm>
          <a:prstGeom prst="rect">
            <a:avLst/>
          </a:prstGeom>
          <a:noFill/>
        </p:spPr>
        <p:txBody>
          <a:bodyPr wrap="square" rtlCol="0">
            <a:spAutoFit/>
          </a:bodyPr>
          <a:lstStyle/>
          <a:p>
            <a:r>
              <a:rPr lang="en-GB" dirty="0">
                <a:solidFill>
                  <a:schemeClr val="bg1">
                    <a:lumMod val="50000"/>
                  </a:schemeClr>
                </a:solidFill>
              </a:rPr>
              <a:t>Slide stolen from </a:t>
            </a:r>
            <a:r>
              <a:rPr lang="en-GB" dirty="0" err="1">
                <a:solidFill>
                  <a:schemeClr val="bg1">
                    <a:lumMod val="50000"/>
                  </a:schemeClr>
                </a:solidFill>
              </a:rPr>
              <a:t>Mevin</a:t>
            </a:r>
            <a:r>
              <a:rPr lang="en-GB" dirty="0">
                <a:solidFill>
                  <a:schemeClr val="bg1">
                    <a:lumMod val="50000"/>
                  </a:schemeClr>
                </a:solidFill>
              </a:rPr>
              <a:t> </a:t>
            </a:r>
            <a:r>
              <a:rPr lang="en-GB" dirty="0" err="1">
                <a:solidFill>
                  <a:schemeClr val="bg1">
                    <a:lumMod val="50000"/>
                  </a:schemeClr>
                </a:solidFill>
              </a:rPr>
              <a:t>Hooten</a:t>
            </a:r>
            <a:r>
              <a:rPr lang="en-GB" dirty="0">
                <a:solidFill>
                  <a:schemeClr val="bg1">
                    <a:lumMod val="50000"/>
                  </a:schemeClr>
                </a:solidFill>
              </a:rPr>
              <a:t> because I couldn’t make one better.</a:t>
            </a:r>
          </a:p>
        </p:txBody>
      </p:sp>
    </p:spTree>
    <p:extLst>
      <p:ext uri="{BB962C8B-B14F-4D97-AF65-F5344CB8AC3E}">
        <p14:creationId xmlns:p14="http://schemas.microsoft.com/office/powerpoint/2010/main" val="12164220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067128" y="1548074"/>
            <a:ext cx="6057744" cy="4755080"/>
          </a:xfrm>
          <a:prstGeom prst="rect">
            <a:avLst/>
          </a:prstGeom>
        </p:spPr>
      </p:pic>
      <p:sp>
        <p:nvSpPr>
          <p:cNvPr id="5" name="Title 1"/>
          <p:cNvSpPr>
            <a:spLocks noGrp="1"/>
          </p:cNvSpPr>
          <p:nvPr>
            <p:ph type="title"/>
          </p:nvPr>
        </p:nvSpPr>
        <p:spPr>
          <a:xfrm>
            <a:off x="838200" y="365125"/>
            <a:ext cx="10515600" cy="1325563"/>
          </a:xfrm>
        </p:spPr>
        <p:txBody>
          <a:bodyPr/>
          <a:lstStyle/>
          <a:p>
            <a:r>
              <a:rPr lang="en-GB" dirty="0"/>
              <a:t>Are you ready to do this on your own?</a:t>
            </a:r>
          </a:p>
        </p:txBody>
      </p:sp>
      <p:sp>
        <p:nvSpPr>
          <p:cNvPr id="6" name="TextBox 5"/>
          <p:cNvSpPr txBox="1"/>
          <p:nvPr/>
        </p:nvSpPr>
        <p:spPr>
          <a:xfrm>
            <a:off x="5521569" y="6481763"/>
            <a:ext cx="6670431" cy="369332"/>
          </a:xfrm>
          <a:prstGeom prst="rect">
            <a:avLst/>
          </a:prstGeom>
          <a:noFill/>
        </p:spPr>
        <p:txBody>
          <a:bodyPr wrap="square" rtlCol="0">
            <a:spAutoFit/>
          </a:bodyPr>
          <a:lstStyle/>
          <a:p>
            <a:r>
              <a:rPr lang="en-GB" dirty="0">
                <a:solidFill>
                  <a:schemeClr val="bg1">
                    <a:lumMod val="50000"/>
                  </a:schemeClr>
                </a:solidFill>
              </a:rPr>
              <a:t>Slide stolen from </a:t>
            </a:r>
            <a:r>
              <a:rPr lang="en-GB" dirty="0" err="1">
                <a:solidFill>
                  <a:schemeClr val="bg1">
                    <a:lumMod val="50000"/>
                  </a:schemeClr>
                </a:solidFill>
              </a:rPr>
              <a:t>Mevin</a:t>
            </a:r>
            <a:r>
              <a:rPr lang="en-GB" dirty="0">
                <a:solidFill>
                  <a:schemeClr val="bg1">
                    <a:lumMod val="50000"/>
                  </a:schemeClr>
                </a:solidFill>
              </a:rPr>
              <a:t> </a:t>
            </a:r>
            <a:r>
              <a:rPr lang="en-GB" dirty="0" err="1">
                <a:solidFill>
                  <a:schemeClr val="bg1">
                    <a:lumMod val="50000"/>
                  </a:schemeClr>
                </a:solidFill>
              </a:rPr>
              <a:t>Hooten</a:t>
            </a:r>
            <a:r>
              <a:rPr lang="en-GB" dirty="0">
                <a:solidFill>
                  <a:schemeClr val="bg1">
                    <a:lumMod val="50000"/>
                  </a:schemeClr>
                </a:solidFill>
              </a:rPr>
              <a:t> because I couldn’t make one better.</a:t>
            </a:r>
          </a:p>
        </p:txBody>
      </p:sp>
    </p:spTree>
    <p:extLst>
      <p:ext uri="{BB962C8B-B14F-4D97-AF65-F5344CB8AC3E}">
        <p14:creationId xmlns:p14="http://schemas.microsoft.com/office/powerpoint/2010/main" val="224534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3846657"/>
          </a:xfrm>
        </p:spPr>
        <p:txBody>
          <a:bodyPr/>
          <a:lstStyle/>
          <a:p>
            <a:r>
              <a:rPr lang="en-GB" dirty="0"/>
              <a:t>Stan does everything we just talked about for you…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82788" y="3094182"/>
            <a:ext cx="2509212" cy="3763818"/>
          </a:xfrm>
          <a:prstGeom prst="rect">
            <a:avLst/>
          </a:prstGeom>
        </p:spPr>
      </p:pic>
    </p:spTree>
    <p:extLst>
      <p:ext uri="{BB962C8B-B14F-4D97-AF65-F5344CB8AC3E}">
        <p14:creationId xmlns:p14="http://schemas.microsoft.com/office/powerpoint/2010/main" val="32727857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basics</a:t>
            </a:r>
          </a:p>
        </p:txBody>
      </p:sp>
      <p:sp>
        <p:nvSpPr>
          <p:cNvPr id="3" name="Content Placeholder 2"/>
          <p:cNvSpPr>
            <a:spLocks noGrp="1"/>
          </p:cNvSpPr>
          <p:nvPr>
            <p:ph idx="1"/>
          </p:nvPr>
        </p:nvSpPr>
        <p:spPr/>
        <p:txBody>
          <a:bodyPr/>
          <a:lstStyle/>
          <a:p>
            <a:r>
              <a:rPr lang="en-GB" dirty="0"/>
              <a:t>Multiple MCMC chains</a:t>
            </a:r>
          </a:p>
          <a:p>
            <a:r>
              <a:rPr lang="en-GB" dirty="0"/>
              <a:t>Initial values for each parameter in each chain</a:t>
            </a:r>
          </a:p>
          <a:p>
            <a:r>
              <a:rPr lang="en-GB" dirty="0"/>
              <a:t>Burn-in period (a.k.a. warmup period) to be discarded</a:t>
            </a:r>
          </a:p>
          <a:p>
            <a:r>
              <a:rPr lang="en-GB" dirty="0"/>
              <a:t>Samples to keep for analysis</a:t>
            </a:r>
          </a:p>
          <a:p>
            <a:r>
              <a:rPr lang="en-GB" dirty="0"/>
              <a:t>Convergence of chains</a:t>
            </a:r>
          </a:p>
          <a:p>
            <a:endParaRPr lang="en-GB" dirty="0"/>
          </a:p>
        </p:txBody>
      </p:sp>
    </p:spTree>
    <p:extLst>
      <p:ext uri="{BB962C8B-B14F-4D97-AF65-F5344CB8AC3E}">
        <p14:creationId xmlns:p14="http://schemas.microsoft.com/office/powerpoint/2010/main" val="32674974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quick look…</a:t>
            </a:r>
          </a:p>
        </p:txBody>
      </p:sp>
      <p:pic>
        <p:nvPicPr>
          <p:cNvPr id="4" name="Picture 3"/>
          <p:cNvPicPr>
            <a:picLocks noChangeAspect="1"/>
          </p:cNvPicPr>
          <p:nvPr/>
        </p:nvPicPr>
        <p:blipFill>
          <a:blip r:embed="rId2"/>
          <a:stretch>
            <a:fillRect/>
          </a:stretch>
        </p:blipFill>
        <p:spPr>
          <a:xfrm>
            <a:off x="3314312" y="2262024"/>
            <a:ext cx="5563376" cy="2333951"/>
          </a:xfrm>
          <a:prstGeom prst="rect">
            <a:avLst/>
          </a:prstGeom>
        </p:spPr>
      </p:pic>
    </p:spTree>
    <p:extLst>
      <p:ext uri="{BB962C8B-B14F-4D97-AF65-F5344CB8AC3E}">
        <p14:creationId xmlns:p14="http://schemas.microsoft.com/office/powerpoint/2010/main" val="4122238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quick look…</a:t>
            </a:r>
          </a:p>
        </p:txBody>
      </p:sp>
      <p:pic>
        <p:nvPicPr>
          <p:cNvPr id="8" name="Picture 7"/>
          <p:cNvPicPr>
            <a:picLocks noChangeAspect="1"/>
          </p:cNvPicPr>
          <p:nvPr/>
        </p:nvPicPr>
        <p:blipFill>
          <a:blip r:embed="rId2"/>
          <a:stretch>
            <a:fillRect/>
          </a:stretch>
        </p:blipFill>
        <p:spPr>
          <a:xfrm>
            <a:off x="1685925" y="1690688"/>
            <a:ext cx="8820150" cy="4962525"/>
          </a:xfrm>
          <a:prstGeom prst="rect">
            <a:avLst/>
          </a:prstGeom>
        </p:spPr>
      </p:pic>
    </p:spTree>
    <p:extLst>
      <p:ext uri="{BB962C8B-B14F-4D97-AF65-F5344CB8AC3E}">
        <p14:creationId xmlns:p14="http://schemas.microsoft.com/office/powerpoint/2010/main" val="1651151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a “deterministic”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endParaRPr lang="en-GB" b="0" i="1" dirty="0">
                  <a:latin typeface="Cambria Math" panose="02040503050406030204" pitchFamily="18" charset="0"/>
                </a:endParaRPr>
              </a:p>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𝑁</m:t>
                          </m:r>
                        </m:e>
                        <m:sub>
                          <m:r>
                            <a:rPr lang="en-GB" b="0" i="1" smtClean="0">
                              <a:latin typeface="Cambria Math" panose="02040503050406030204" pitchFamily="18" charset="0"/>
                            </a:rPr>
                            <m:t>𝑡</m:t>
                          </m:r>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𝑁</m:t>
                          </m:r>
                        </m:e>
                        <m:sub>
                          <m:r>
                            <a:rPr lang="en-GB" b="0" i="1" smtClean="0">
                              <a:latin typeface="Cambria Math" panose="02040503050406030204" pitchFamily="18" charset="0"/>
                            </a:rPr>
                            <m:t>𝑡</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𝐵</m:t>
                          </m:r>
                        </m:e>
                        <m:sub>
                          <m:r>
                            <a:rPr lang="en-GB" b="0" i="1" smtClean="0">
                              <a:latin typeface="Cambria Math" panose="02040503050406030204" pitchFamily="18" charset="0"/>
                            </a:rPr>
                            <m:t>𝑡</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𝐷</m:t>
                          </m:r>
                        </m:e>
                        <m:sub>
                          <m:r>
                            <a:rPr lang="en-GB" b="0" i="1" smtClean="0">
                              <a:latin typeface="Cambria Math" panose="02040503050406030204" pitchFamily="18" charset="0"/>
                            </a:rPr>
                            <m:t>𝑡</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𝐼</m:t>
                          </m:r>
                        </m:e>
                        <m:sub>
                          <m:r>
                            <a:rPr lang="en-GB" b="0" i="1" smtClean="0">
                              <a:latin typeface="Cambria Math" panose="02040503050406030204" pitchFamily="18" charset="0"/>
                            </a:rPr>
                            <m:t>𝑡</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𝐸</m:t>
                          </m:r>
                        </m:e>
                        <m:sub>
                          <m:r>
                            <a:rPr lang="en-GB" b="0" i="1" smtClean="0">
                              <a:latin typeface="Cambria Math" panose="02040503050406030204" pitchFamily="18" charset="0"/>
                            </a:rPr>
                            <m:t>𝑡</m:t>
                          </m:r>
                        </m:sub>
                      </m:sSub>
                    </m:oMath>
                  </m:oMathPara>
                </a14:m>
                <a:endParaRPr lang="en-GB" b="0" dirty="0"/>
              </a:p>
              <a:p>
                <a:pPr marL="0" indent="0">
                  <a:buNone/>
                </a:pPr>
                <a:endParaRPr lang="en-GB" dirty="0"/>
              </a:p>
              <a:p>
                <a:pPr marL="0" indent="0">
                  <a:buNone/>
                </a:pPr>
                <a:endParaRPr lang="en-GB" dirty="0"/>
              </a:p>
              <a:p>
                <a:pPr marL="0" indent="0">
                  <a:buNone/>
                </a:pPr>
                <a:r>
                  <a:rPr lang="en-GB" dirty="0"/>
                  <a:t>The outcome on the left is always </a:t>
                </a:r>
                <a:r>
                  <a:rPr lang="en-GB" b="1" dirty="0"/>
                  <a:t>exactly the same</a:t>
                </a:r>
                <a:r>
                  <a:rPr lang="en-GB" dirty="0"/>
                  <a:t> for a given set of values on the right.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en-GB">
                    <a:noFill/>
                  </a:rPr>
                  <a:t> </a:t>
                </a:r>
              </a:p>
            </p:txBody>
          </p:sp>
        </mc:Fallback>
      </mc:AlternateContent>
    </p:spTree>
    <p:extLst>
      <p:ext uri="{BB962C8B-B14F-4D97-AF65-F5344CB8AC3E}">
        <p14:creationId xmlns:p14="http://schemas.microsoft.com/office/powerpoint/2010/main" val="3299504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quick look…</a:t>
            </a:r>
          </a:p>
        </p:txBody>
      </p:sp>
      <p:pic>
        <p:nvPicPr>
          <p:cNvPr id="5" name="Picture 4"/>
          <p:cNvPicPr>
            <a:picLocks noChangeAspect="1"/>
          </p:cNvPicPr>
          <p:nvPr/>
        </p:nvPicPr>
        <p:blipFill>
          <a:blip r:embed="rId2"/>
          <a:stretch>
            <a:fillRect/>
          </a:stretch>
        </p:blipFill>
        <p:spPr>
          <a:xfrm>
            <a:off x="1685925" y="1690688"/>
            <a:ext cx="8820150" cy="496252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8691" y="121820"/>
            <a:ext cx="4003963" cy="2164179"/>
          </a:xfrm>
          <a:prstGeom prst="rect">
            <a:avLst/>
          </a:prstGeom>
        </p:spPr>
      </p:pic>
    </p:spTree>
    <p:extLst>
      <p:ext uri="{BB962C8B-B14F-4D97-AF65-F5344CB8AC3E}">
        <p14:creationId xmlns:p14="http://schemas.microsoft.com/office/powerpoint/2010/main" val="205366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quick look…</a:t>
            </a:r>
          </a:p>
        </p:txBody>
      </p:sp>
      <p:pic>
        <p:nvPicPr>
          <p:cNvPr id="4" name="Picture 3"/>
          <p:cNvPicPr>
            <a:picLocks noChangeAspect="1"/>
          </p:cNvPicPr>
          <p:nvPr/>
        </p:nvPicPr>
        <p:blipFill rotWithShape="1">
          <a:blip r:embed="rId2"/>
          <a:srcRect l="3781"/>
          <a:stretch/>
        </p:blipFill>
        <p:spPr>
          <a:xfrm>
            <a:off x="95685" y="2336800"/>
            <a:ext cx="6111151" cy="3573462"/>
          </a:xfrm>
          <a:prstGeom prst="rect">
            <a:avLst/>
          </a:prstGeom>
        </p:spPr>
      </p:pic>
      <p:pic>
        <p:nvPicPr>
          <p:cNvPr id="7" name="Picture 6"/>
          <p:cNvPicPr>
            <a:picLocks noChangeAspect="1"/>
          </p:cNvPicPr>
          <p:nvPr/>
        </p:nvPicPr>
        <p:blipFill rotWithShape="1">
          <a:blip r:embed="rId3"/>
          <a:srcRect l="5765"/>
          <a:stretch/>
        </p:blipFill>
        <p:spPr>
          <a:xfrm>
            <a:off x="6206836" y="2336800"/>
            <a:ext cx="5985164" cy="3573462"/>
          </a:xfrm>
          <a:prstGeom prst="rect">
            <a:avLst/>
          </a:prstGeom>
        </p:spPr>
      </p:pic>
      <p:sp>
        <p:nvSpPr>
          <p:cNvPr id="8" name="TextBox 7"/>
          <p:cNvSpPr txBox="1"/>
          <p:nvPr/>
        </p:nvSpPr>
        <p:spPr>
          <a:xfrm>
            <a:off x="2133600" y="2715491"/>
            <a:ext cx="2456873" cy="369332"/>
          </a:xfrm>
          <a:prstGeom prst="rect">
            <a:avLst/>
          </a:prstGeom>
          <a:noFill/>
        </p:spPr>
        <p:txBody>
          <a:bodyPr wrap="square" rtlCol="0">
            <a:spAutoFit/>
          </a:bodyPr>
          <a:lstStyle/>
          <a:p>
            <a:pPr algn="ctr"/>
            <a:r>
              <a:rPr lang="en-GB" dirty="0"/>
              <a:t>mu</a:t>
            </a:r>
          </a:p>
        </p:txBody>
      </p:sp>
      <p:sp>
        <p:nvSpPr>
          <p:cNvPr id="9" name="TextBox 8"/>
          <p:cNvSpPr txBox="1"/>
          <p:nvPr/>
        </p:nvSpPr>
        <p:spPr>
          <a:xfrm>
            <a:off x="7860143" y="2715491"/>
            <a:ext cx="2456873" cy="369332"/>
          </a:xfrm>
          <a:prstGeom prst="rect">
            <a:avLst/>
          </a:prstGeom>
          <a:noFill/>
        </p:spPr>
        <p:txBody>
          <a:bodyPr wrap="square" rtlCol="0">
            <a:spAutoFit/>
          </a:bodyPr>
          <a:lstStyle/>
          <a:p>
            <a:pPr algn="ctr"/>
            <a:r>
              <a:rPr lang="en-GB" dirty="0"/>
              <a:t>sigma</a:t>
            </a:r>
          </a:p>
        </p:txBody>
      </p:sp>
    </p:spTree>
    <p:extLst>
      <p:ext uri="{BB962C8B-B14F-4D97-AF65-F5344CB8AC3E}">
        <p14:creationId xmlns:p14="http://schemas.microsoft.com/office/powerpoint/2010/main" val="16791722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Convergence problems</a:t>
            </a:r>
            <a:br>
              <a:rPr lang="en-GB" dirty="0"/>
            </a:br>
            <a:r>
              <a:rPr lang="en-GB" sz="3200" dirty="0"/>
              <a:t>Burn-in/warmup too short</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152" y="2248378"/>
            <a:ext cx="5767140" cy="386059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49843" y="2253673"/>
            <a:ext cx="5397416" cy="3855297"/>
          </a:xfrm>
          <a:prstGeom prst="rect">
            <a:avLst/>
          </a:prstGeom>
        </p:spPr>
      </p:pic>
    </p:spTree>
    <p:extLst>
      <p:ext uri="{BB962C8B-B14F-4D97-AF65-F5344CB8AC3E}">
        <p14:creationId xmlns:p14="http://schemas.microsoft.com/office/powerpoint/2010/main" val="32311889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Convergence problems</a:t>
            </a:r>
            <a:br>
              <a:rPr lang="en-GB" dirty="0"/>
            </a:br>
            <a:r>
              <a:rPr lang="en-GB" sz="3200" dirty="0"/>
              <a:t>Not enough samples (although getting close)</a:t>
            </a:r>
            <a:endParaRPr lang="en-GB"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25" y="1958542"/>
            <a:ext cx="6667549" cy="4124355"/>
          </a:xfrm>
          <a:prstGeom prst="rect">
            <a:avLst/>
          </a:prstGeom>
        </p:spPr>
      </p:pic>
    </p:spTree>
    <p:extLst>
      <p:ext uri="{BB962C8B-B14F-4D97-AF65-F5344CB8AC3E}">
        <p14:creationId xmlns:p14="http://schemas.microsoft.com/office/powerpoint/2010/main" val="30118200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Convergence problems</a:t>
            </a:r>
            <a:br>
              <a:rPr lang="en-GB" dirty="0"/>
            </a:br>
            <a:r>
              <a:rPr lang="en-GB" sz="3200" dirty="0"/>
              <a:t>Autocorrelation</a:t>
            </a:r>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90688"/>
            <a:ext cx="12192000" cy="4820889"/>
          </a:xfrm>
          <a:prstGeom prst="rect">
            <a:avLst/>
          </a:prstGeom>
        </p:spPr>
      </p:pic>
    </p:spTree>
    <p:extLst>
      <p:ext uri="{BB962C8B-B14F-4D97-AF65-F5344CB8AC3E}">
        <p14:creationId xmlns:p14="http://schemas.microsoft.com/office/powerpoint/2010/main" val="27161270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Convergence problems</a:t>
            </a:r>
            <a:br>
              <a:rPr lang="en-GB" dirty="0"/>
            </a:br>
            <a:r>
              <a:rPr lang="en-GB" sz="3200" dirty="0"/>
              <a:t>Non-</a:t>
            </a:r>
            <a:r>
              <a:rPr lang="en-GB" sz="3200" dirty="0" err="1"/>
              <a:t>identifiability</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2844" y="1589088"/>
            <a:ext cx="4786312" cy="4786312"/>
          </a:xfrm>
          <a:prstGeom prst="rect">
            <a:avLst/>
          </a:prstGeom>
        </p:spPr>
      </p:pic>
    </p:spTree>
    <p:extLst>
      <p:ext uri="{BB962C8B-B14F-4D97-AF65-F5344CB8AC3E}">
        <p14:creationId xmlns:p14="http://schemas.microsoft.com/office/powerpoint/2010/main" val="8134160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Quantitative diagnostics</a:t>
            </a:r>
          </a:p>
        </p:txBody>
      </p:sp>
      <p:sp>
        <p:nvSpPr>
          <p:cNvPr id="3" name="Content Placeholder 2"/>
          <p:cNvSpPr>
            <a:spLocks noGrp="1"/>
          </p:cNvSpPr>
          <p:nvPr>
            <p:ph idx="1"/>
          </p:nvPr>
        </p:nvSpPr>
        <p:spPr/>
        <p:txBody>
          <a:bodyPr/>
          <a:lstStyle/>
          <a:p>
            <a:r>
              <a:rPr lang="en-GB" dirty="0" err="1"/>
              <a:t>Rhat</a:t>
            </a:r>
            <a:endParaRPr lang="en-GB" dirty="0"/>
          </a:p>
          <a:p>
            <a:r>
              <a:rPr lang="en-GB" dirty="0"/>
              <a:t>Divergences</a:t>
            </a:r>
          </a:p>
          <a:p>
            <a:r>
              <a:rPr lang="en-GB" dirty="0"/>
              <a:t>EBMI</a:t>
            </a:r>
          </a:p>
        </p:txBody>
      </p:sp>
    </p:spTree>
    <p:extLst>
      <p:ext uri="{BB962C8B-B14F-4D97-AF65-F5344CB8AC3E}">
        <p14:creationId xmlns:p14="http://schemas.microsoft.com/office/powerpoint/2010/main" val="27769726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Software</a:t>
            </a:r>
            <a:br>
              <a:rPr lang="en-GB" dirty="0"/>
            </a:br>
            <a:r>
              <a:rPr lang="en-GB" sz="2800" dirty="0"/>
              <a:t>Program Bayesian models and run MCMC samplers</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077" y="2642665"/>
            <a:ext cx="1876425" cy="2505075"/>
          </a:xfrm>
          <a:prstGeom prst="rect">
            <a:avLst/>
          </a:prstGeom>
        </p:spPr>
      </p:pic>
      <p:sp>
        <p:nvSpPr>
          <p:cNvPr id="7" name="TextBox 6"/>
          <p:cNvSpPr txBox="1"/>
          <p:nvPr/>
        </p:nvSpPr>
        <p:spPr>
          <a:xfrm>
            <a:off x="3666767" y="3094983"/>
            <a:ext cx="2789382" cy="1600438"/>
          </a:xfrm>
          <a:prstGeom prst="rect">
            <a:avLst/>
          </a:prstGeom>
          <a:noFill/>
        </p:spPr>
        <p:txBody>
          <a:bodyPr wrap="square" rtlCol="0">
            <a:spAutoFit/>
          </a:bodyPr>
          <a:lstStyle/>
          <a:p>
            <a:r>
              <a:rPr lang="en-GB" sz="8000" b="1" dirty="0">
                <a:latin typeface="Times New Roman" panose="02020603050405020304" pitchFamily="18" charset="0"/>
                <a:cs typeface="Times New Roman" panose="02020603050405020304" pitchFamily="18" charset="0"/>
              </a:rPr>
              <a:t>JAGS</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Just Another Gibbs Sampler</a:t>
            </a:r>
          </a:p>
        </p:txBody>
      </p:sp>
      <p:pic>
        <p:nvPicPr>
          <p:cNvPr id="8" name="Picture 7"/>
          <p:cNvPicPr>
            <a:picLocks noChangeAspect="1"/>
          </p:cNvPicPr>
          <p:nvPr/>
        </p:nvPicPr>
        <p:blipFill>
          <a:blip r:embed="rId3"/>
          <a:stretch>
            <a:fillRect/>
          </a:stretch>
        </p:blipFill>
        <p:spPr>
          <a:xfrm>
            <a:off x="6908732" y="2642666"/>
            <a:ext cx="5283268" cy="2396040"/>
          </a:xfrm>
          <a:prstGeom prst="rect">
            <a:avLst/>
          </a:prstGeom>
        </p:spPr>
      </p:pic>
    </p:spTree>
    <p:extLst>
      <p:ext uri="{BB962C8B-B14F-4D97-AF65-F5344CB8AC3E}">
        <p14:creationId xmlns:p14="http://schemas.microsoft.com/office/powerpoint/2010/main" val="33311933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355731"/>
          </a:xfrm>
        </p:spPr>
        <p:txBody>
          <a:bodyPr/>
          <a:lstStyle/>
          <a:p>
            <a:r>
              <a:rPr lang="en-GB" sz="3600" dirty="0"/>
              <a:t>Next up…. </a:t>
            </a:r>
            <a:br>
              <a:rPr lang="en-GB" dirty="0"/>
            </a:br>
            <a:r>
              <a:rPr lang="en-GB" dirty="0"/>
              <a:t>Designing your own model</a:t>
            </a:r>
          </a:p>
        </p:txBody>
      </p:sp>
    </p:spTree>
    <p:extLst>
      <p:ext uri="{BB962C8B-B14F-4D97-AF65-F5344CB8AC3E}">
        <p14:creationId xmlns:p14="http://schemas.microsoft.com/office/powerpoint/2010/main" val="2045782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775855" y="0"/>
            <a:ext cx="10529455" cy="6872015"/>
          </a:xfrm>
          <a:prstGeom prst="rect">
            <a:avLst/>
          </a:prstGeom>
        </p:spPr>
      </p:pic>
    </p:spTree>
    <p:extLst>
      <p:ext uri="{BB962C8B-B14F-4D97-AF65-F5344CB8AC3E}">
        <p14:creationId xmlns:p14="http://schemas.microsoft.com/office/powerpoint/2010/main" val="1791189582"/>
      </p:ext>
    </p:extLst>
  </p:cSld>
  <p:clrMapOvr>
    <a:masterClrMapping/>
  </p:clrMapOvr>
  <mc:AlternateContent xmlns:mc="http://schemas.openxmlformats.org/markup-compatibility/2006" xmlns:p14="http://schemas.microsoft.com/office/powerpoint/2010/main">
    <mc:Choice Requires="p14">
      <p:transition spd="slow" p14:dur="5000">
        <p14:ripp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a “stochastic”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r>
                        <a:rPr lang="en-GB" b="0" i="1" smtClean="0">
                          <a:latin typeface="Cambria Math" panose="02040503050406030204" pitchFamily="18" charset="0"/>
                        </a:rPr>
                        <m:t>=</m:t>
                      </m:r>
                      <m:r>
                        <a:rPr lang="en-GB" b="0" i="1" smtClean="0">
                          <a:latin typeface="Cambria Math" panose="02040503050406030204" pitchFamily="18" charset="0"/>
                        </a:rPr>
                        <m:t>𝛼</m:t>
                      </m:r>
                      <m:r>
                        <a:rPr lang="en-GB" b="0" i="1" smtClean="0">
                          <a:latin typeface="Cambria Math" panose="02040503050406030204" pitchFamily="18" charset="0"/>
                        </a:rPr>
                        <m:t>+</m:t>
                      </m:r>
                      <m:r>
                        <a:rPr lang="en-GB" b="0" i="1" smtClean="0">
                          <a:latin typeface="Cambria Math" panose="02040503050406030204" pitchFamily="18" charset="0"/>
                        </a:rPr>
                        <m:t>𝛽</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𝜖</m:t>
                          </m:r>
                        </m:e>
                        <m:sub>
                          <m:r>
                            <a:rPr lang="en-GB" b="0" i="1" smtClean="0">
                              <a:latin typeface="Cambria Math" panose="02040503050406030204" pitchFamily="18" charset="0"/>
                            </a:rPr>
                            <m:t>𝑖</m:t>
                          </m:r>
                        </m:sub>
                      </m:sSub>
                    </m:oMath>
                  </m:oMathPara>
                </a14:m>
                <a:endParaRPr lang="en-GB" dirty="0"/>
              </a:p>
              <a:p>
                <a:pPr marL="0" indent="0">
                  <a:buNone/>
                </a:pPr>
                <a:endParaRPr lang="en-GB" dirty="0"/>
              </a:p>
              <a:p>
                <a:pPr marL="0" indent="0">
                  <a:buNone/>
                </a:pPr>
                <a:r>
                  <a:rPr lang="en-GB" dirty="0"/>
                  <a:t>What does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𝜖</m:t>
                        </m:r>
                      </m:e>
                      <m:sub>
                        <m:r>
                          <a:rPr lang="en-GB" b="0" i="1" smtClean="0">
                            <a:latin typeface="Cambria Math" panose="02040503050406030204" pitchFamily="18" charset="0"/>
                          </a:rPr>
                          <m:t>𝑖</m:t>
                        </m:r>
                      </m:sub>
                    </m:sSub>
                  </m:oMath>
                </a14:m>
                <a:r>
                  <a:rPr lang="en-GB" dirty="0"/>
                  <a:t> represent?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𝜖</m:t>
                          </m:r>
                        </m:e>
                        <m:sub>
                          <m:r>
                            <a:rPr lang="en-GB" b="0" i="1" smtClean="0">
                              <a:latin typeface="Cambria Math" panose="02040503050406030204" pitchFamily="18" charset="0"/>
                            </a:rPr>
                            <m:t>𝑖</m:t>
                          </m:r>
                        </m:sub>
                      </m:sSub>
                      <m:r>
                        <a:rPr lang="en-GB" b="0" i="1" smtClean="0">
                          <a:latin typeface="Cambria Math" panose="02040503050406030204" pitchFamily="18" charset="0"/>
                        </a:rPr>
                        <m:t>~</m:t>
                      </m:r>
                      <m:r>
                        <a:rPr lang="en-GB" b="0" i="1" smtClean="0">
                          <a:latin typeface="Cambria Math" panose="02040503050406030204" pitchFamily="18" charset="0"/>
                        </a:rPr>
                        <m:t>𝑁𝑜𝑟𝑚𝑎𝑙</m:t>
                      </m:r>
                      <m:r>
                        <a:rPr lang="en-GB" b="0" i="1" smtClean="0">
                          <a:latin typeface="Cambria Math" panose="02040503050406030204" pitchFamily="18" charset="0"/>
                        </a:rPr>
                        <m:t>(0, </m:t>
                      </m:r>
                      <m:r>
                        <a:rPr lang="en-GB" b="0" i="1" smtClean="0">
                          <a:latin typeface="Cambria Math" panose="02040503050406030204" pitchFamily="18" charset="0"/>
                        </a:rPr>
                        <m:t>𝜎</m:t>
                      </m:r>
                      <m:r>
                        <a:rPr lang="en-GB" b="0" i="1" smtClean="0">
                          <a:latin typeface="Cambria Math" panose="02040503050406030204" pitchFamily="18" charset="0"/>
                        </a:rPr>
                        <m:t>)</m:t>
                      </m:r>
                    </m:oMath>
                  </m:oMathPara>
                </a14:m>
                <a:endParaRPr lang="en-GB" dirty="0"/>
              </a:p>
              <a:p>
                <a:pPr marL="0" indent="0">
                  <a:buNone/>
                </a:pPr>
                <a:endParaRPr lang="en-GB" dirty="0"/>
              </a:p>
              <a:p>
                <a:pPr marL="0" indent="0">
                  <a:buNone/>
                </a:pPr>
                <a:r>
                  <a:rPr lang="en-GB" dirty="0"/>
                  <a:t>The outcome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oMath>
                </a14:m>
                <a:r>
                  <a:rPr lang="en-GB" dirty="0"/>
                  <a:t> has random variation for a given set of values for </a:t>
                </a:r>
                <a14:m>
                  <m:oMath xmlns:m="http://schemas.openxmlformats.org/officeDocument/2006/math">
                    <m:r>
                      <a:rPr lang="en-GB" b="0" i="1" smtClean="0">
                        <a:latin typeface="Cambria Math" panose="02040503050406030204" pitchFamily="18" charset="0"/>
                      </a:rPr>
                      <m:t>𝛼</m:t>
                    </m:r>
                    <m:r>
                      <a:rPr lang="en-GB" b="0" i="1" smtClean="0">
                        <a:latin typeface="Cambria Math" panose="02040503050406030204" pitchFamily="18" charset="0"/>
                      </a:rPr>
                      <m:t>, </m:t>
                    </m:r>
                    <m:r>
                      <a:rPr lang="en-GB" b="0" i="1" smtClean="0">
                        <a:latin typeface="Cambria Math" panose="02040503050406030204" pitchFamily="18" charset="0"/>
                      </a:rPr>
                      <m:t>𝛽</m:t>
                    </m:r>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r>
                      <a:rPr lang="en-GB" b="0" i="1" smtClean="0">
                        <a:latin typeface="Cambria Math" panose="02040503050406030204" pitchFamily="18" charset="0"/>
                      </a:rPr>
                      <m:t>, </m:t>
                    </m:r>
                  </m:oMath>
                </a14:m>
                <a:r>
                  <a:rPr lang="en-GB" dirty="0"/>
                  <a:t>and </a:t>
                </a:r>
                <a14:m>
                  <m:oMath xmlns:m="http://schemas.openxmlformats.org/officeDocument/2006/math">
                    <m:r>
                      <a:rPr lang="en-GB" i="1">
                        <a:latin typeface="Cambria Math" panose="02040503050406030204" pitchFamily="18" charset="0"/>
                      </a:rPr>
                      <m:t>𝜎</m:t>
                    </m:r>
                  </m:oMath>
                </a14:m>
                <a:r>
                  <a:rPr lang="en-GB"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b="-140"/>
                </a:stretch>
              </a:blipFill>
            </p:spPr>
            <p:txBody>
              <a:bodyPr/>
              <a:lstStyle/>
              <a:p>
                <a:r>
                  <a:rPr lang="en-GB">
                    <a:noFill/>
                  </a:rPr>
                  <a:t> </a:t>
                </a:r>
              </a:p>
            </p:txBody>
          </p:sp>
        </mc:Fallback>
      </mc:AlternateContent>
    </p:spTree>
    <p:extLst>
      <p:ext uri="{BB962C8B-B14F-4D97-AF65-F5344CB8AC3E}">
        <p14:creationId xmlns:p14="http://schemas.microsoft.com/office/powerpoint/2010/main" val="354772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Model design as a learning process</a:t>
            </a:r>
          </a:p>
        </p:txBody>
      </p:sp>
      <p:sp>
        <p:nvSpPr>
          <p:cNvPr id="3" name="Content Placeholder 2"/>
          <p:cNvSpPr>
            <a:spLocks noGrp="1"/>
          </p:cNvSpPr>
          <p:nvPr>
            <p:ph idx="1"/>
          </p:nvPr>
        </p:nvSpPr>
        <p:spPr>
          <a:xfrm>
            <a:off x="838200" y="1825625"/>
            <a:ext cx="6477000" cy="4351338"/>
          </a:xfrm>
        </p:spPr>
        <p:txBody>
          <a:bodyPr>
            <a:normAutofit/>
          </a:bodyPr>
          <a:lstStyle/>
          <a:p>
            <a:pPr marL="0" indent="0">
              <a:buNone/>
            </a:pPr>
            <a:r>
              <a:rPr lang="en-GB" i="1" dirty="0"/>
              <a:t>Formalise </a:t>
            </a:r>
            <a:r>
              <a:rPr lang="en-GB" dirty="0"/>
              <a:t>your mental picture (hypothesis) of the process that you are studying</a:t>
            </a:r>
          </a:p>
          <a:p>
            <a:pPr marL="0" indent="0">
              <a:buNone/>
            </a:pPr>
            <a:r>
              <a:rPr lang="en-GB" i="1" dirty="0"/>
              <a:t>Think</a:t>
            </a:r>
            <a:r>
              <a:rPr lang="en-GB" dirty="0"/>
              <a:t> about each distribution, parameter, and functional relationship</a:t>
            </a:r>
          </a:p>
          <a:p>
            <a:pPr marL="0" indent="0">
              <a:buNone/>
            </a:pPr>
            <a:r>
              <a:rPr lang="en-GB" i="1" dirty="0"/>
              <a:t>Design</a:t>
            </a:r>
            <a:r>
              <a:rPr lang="en-GB" dirty="0"/>
              <a:t> assumptions appropriate for the process and data.</a:t>
            </a:r>
          </a:p>
          <a:p>
            <a:pPr marL="0" indent="0">
              <a:buNone/>
            </a:pPr>
            <a:endParaRPr lang="en-GB" dirty="0"/>
          </a:p>
          <a:p>
            <a:pPr marL="0" indent="0">
              <a:buNone/>
            </a:pPr>
            <a:r>
              <a:rPr lang="en-GB" dirty="0"/>
              <a:t>Confront your model with data… </a:t>
            </a:r>
          </a:p>
          <a:p>
            <a:pPr marL="0" indent="0">
              <a:buNone/>
            </a:pPr>
            <a:r>
              <a:rPr lang="en-GB" dirty="0"/>
              <a:t>Learn, repeat.</a:t>
            </a:r>
          </a:p>
          <a:p>
            <a:pPr marL="0" indent="0">
              <a:buNone/>
            </a:pPr>
            <a:endParaRPr lang="en-GB" dirty="0"/>
          </a:p>
          <a:p>
            <a:pPr marL="0" indent="0">
              <a:buNone/>
            </a:pPr>
            <a:endParaRPr lang="en-GB"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70843" y="1991391"/>
            <a:ext cx="3150318" cy="486661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7547" y="4241243"/>
            <a:ext cx="2554453" cy="2616757"/>
          </a:xfrm>
          <a:prstGeom prst="rect">
            <a:avLst/>
          </a:prstGeom>
        </p:spPr>
      </p:pic>
    </p:spTree>
    <p:extLst>
      <p:ext uri="{BB962C8B-B14F-4D97-AF65-F5344CB8AC3E}">
        <p14:creationId xmlns:p14="http://schemas.microsoft.com/office/powerpoint/2010/main" val="1318435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Components of a model</a:t>
            </a:r>
          </a:p>
        </p:txBody>
      </p:sp>
      <p:sp>
        <p:nvSpPr>
          <p:cNvPr id="3" name="Content Placeholder 2"/>
          <p:cNvSpPr>
            <a:spLocks noGrp="1"/>
          </p:cNvSpPr>
          <p:nvPr>
            <p:ph idx="1"/>
          </p:nvPr>
        </p:nvSpPr>
        <p:spPr/>
        <p:txBody>
          <a:bodyPr>
            <a:normAutofit/>
          </a:bodyPr>
          <a:lstStyle/>
          <a:p>
            <a:pPr marL="914400" lvl="1" indent="-457200">
              <a:buFont typeface="+mj-lt"/>
              <a:buAutoNum type="arabicPeriod"/>
            </a:pPr>
            <a:r>
              <a:rPr lang="en-GB" sz="2800" dirty="0"/>
              <a:t>Data model(s)</a:t>
            </a:r>
          </a:p>
          <a:p>
            <a:pPr marL="914400" lvl="1" indent="-457200">
              <a:buFont typeface="+mj-lt"/>
              <a:buAutoNum type="arabicPeriod"/>
            </a:pPr>
            <a:endParaRPr lang="en-GB" sz="2800" dirty="0"/>
          </a:p>
          <a:p>
            <a:pPr marL="914400" lvl="1" indent="-457200">
              <a:buFont typeface="+mj-lt"/>
              <a:buAutoNum type="arabicPeriod"/>
            </a:pPr>
            <a:r>
              <a:rPr lang="en-GB" sz="2800" dirty="0"/>
              <a:t>Process model(s)</a:t>
            </a:r>
          </a:p>
          <a:p>
            <a:pPr marL="914400" lvl="1" indent="-457200">
              <a:buFont typeface="+mj-lt"/>
              <a:buAutoNum type="arabicPeriod"/>
            </a:pPr>
            <a:endParaRPr lang="en-GB" sz="2800" dirty="0"/>
          </a:p>
          <a:p>
            <a:pPr marL="914400" lvl="1" indent="-457200">
              <a:buFont typeface="+mj-lt"/>
              <a:buAutoNum type="arabicPeriod"/>
            </a:pPr>
            <a:r>
              <a:rPr lang="en-GB" sz="2800" dirty="0"/>
              <a:t>Parameter model(s)</a:t>
            </a:r>
          </a:p>
        </p:txBody>
      </p:sp>
      <mc:AlternateContent xmlns:mc="http://schemas.openxmlformats.org/markup-compatibility/2006" xmlns:a14="http://schemas.microsoft.com/office/drawing/2010/main">
        <mc:Choice Requires="a14">
          <p:sp>
            <p:nvSpPr>
              <p:cNvPr id="4" name="Rectangle 3"/>
              <p:cNvSpPr/>
              <p:nvPr/>
            </p:nvSpPr>
            <p:spPr>
              <a:xfrm>
                <a:off x="5841387" y="1785677"/>
                <a:ext cx="3225209" cy="310854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rPr>
                          </m:ctrlPr>
                        </m:sSubPr>
                        <m:e>
                          <m:r>
                            <a:rPr lang="en-GB" sz="2800" i="1">
                              <a:latin typeface="Cambria Math" panose="02040503050406030204" pitchFamily="18" charset="0"/>
                            </a:rPr>
                            <m:t>𝑦</m:t>
                          </m:r>
                        </m:e>
                        <m:sub>
                          <m:r>
                            <a:rPr lang="en-GB" sz="2800" i="1">
                              <a:latin typeface="Cambria Math" panose="02040503050406030204" pitchFamily="18" charset="0"/>
                            </a:rPr>
                            <m:t>𝑖</m:t>
                          </m:r>
                        </m:sub>
                      </m:sSub>
                      <m:r>
                        <a:rPr lang="en-GB" sz="2800" i="1">
                          <a:latin typeface="Cambria Math" panose="02040503050406030204" pitchFamily="18" charset="0"/>
                        </a:rPr>
                        <m:t> ~ </m:t>
                      </m:r>
                      <m:r>
                        <a:rPr lang="en-GB" sz="2800" i="1">
                          <a:latin typeface="Cambria Math" panose="02040503050406030204" pitchFamily="18" charset="0"/>
                        </a:rPr>
                        <m:t>𝑁𝑜𝑟𝑚𝑎𝑙</m:t>
                      </m:r>
                      <m:d>
                        <m:dPr>
                          <m:ctrlPr>
                            <a:rPr lang="en-GB" sz="2800" i="1">
                              <a:latin typeface="Cambria Math" panose="02040503050406030204" pitchFamily="18" charset="0"/>
                            </a:rPr>
                          </m:ctrlPr>
                        </m:dPr>
                        <m:e>
                          <m:sSub>
                            <m:sSubPr>
                              <m:ctrlPr>
                                <a:rPr lang="en-GB" sz="2800" i="1">
                                  <a:latin typeface="Cambria Math" panose="02040503050406030204" pitchFamily="18" charset="0"/>
                                </a:rPr>
                              </m:ctrlPr>
                            </m:sSubPr>
                            <m:e>
                              <m:r>
                                <a:rPr lang="en-GB" sz="2800" i="1">
                                  <a:latin typeface="Cambria Math" panose="02040503050406030204" pitchFamily="18" charset="0"/>
                                </a:rPr>
                                <m:t>𝜇</m:t>
                              </m:r>
                            </m:e>
                            <m:sub>
                              <m:r>
                                <a:rPr lang="en-GB" sz="2800" i="1">
                                  <a:latin typeface="Cambria Math" panose="02040503050406030204" pitchFamily="18" charset="0"/>
                                </a:rPr>
                                <m:t>𝑖</m:t>
                              </m:r>
                            </m:sub>
                          </m:sSub>
                          <m:r>
                            <a:rPr lang="en-GB" sz="2800" i="1">
                              <a:latin typeface="Cambria Math" panose="02040503050406030204" pitchFamily="18" charset="0"/>
                            </a:rPr>
                            <m:t>, </m:t>
                          </m:r>
                          <m:r>
                            <a:rPr lang="en-GB" sz="2800" i="1">
                              <a:latin typeface="Cambria Math" panose="02040503050406030204" pitchFamily="18" charset="0"/>
                            </a:rPr>
                            <m:t>𝜎</m:t>
                          </m:r>
                        </m:e>
                      </m:d>
                    </m:oMath>
                  </m:oMathPara>
                </a14:m>
                <a:endParaRPr lang="en-GB" sz="2800" dirty="0"/>
              </a:p>
              <a:p>
                <a:endParaRPr lang="en-GB" sz="2800" dirty="0"/>
              </a:p>
              <a:p>
                <a:pPr/>
                <a14:m>
                  <m:oMathPara xmlns:m="http://schemas.openxmlformats.org/officeDocument/2006/math">
                    <m:oMathParaPr>
                      <m:jc m:val="centerGroup"/>
                    </m:oMathParaPr>
                    <m:oMath xmlns:m="http://schemas.openxmlformats.org/officeDocument/2006/math">
                      <m:sSub>
                        <m:sSubPr>
                          <m:ctrlPr>
                            <a:rPr lang="en-GB" sz="2800" i="1">
                              <a:latin typeface="Cambria Math" panose="02040503050406030204" pitchFamily="18" charset="0"/>
                            </a:rPr>
                          </m:ctrlPr>
                        </m:sSubPr>
                        <m:e>
                          <m:r>
                            <a:rPr lang="en-GB" sz="2800" i="1">
                              <a:latin typeface="Cambria Math" panose="02040503050406030204" pitchFamily="18" charset="0"/>
                            </a:rPr>
                            <m:t>𝜇</m:t>
                          </m:r>
                        </m:e>
                        <m:sub>
                          <m:r>
                            <a:rPr lang="en-GB" sz="2800" i="1">
                              <a:latin typeface="Cambria Math" panose="02040503050406030204" pitchFamily="18" charset="0"/>
                            </a:rPr>
                            <m:t>𝑖</m:t>
                          </m:r>
                        </m:sub>
                      </m:sSub>
                      <m:r>
                        <a:rPr lang="en-GB" sz="2800" i="1">
                          <a:latin typeface="Cambria Math" panose="02040503050406030204" pitchFamily="18" charset="0"/>
                        </a:rPr>
                        <m:t>=</m:t>
                      </m:r>
                      <m:r>
                        <a:rPr lang="en-GB" sz="2800" i="1">
                          <a:latin typeface="Cambria Math" panose="02040503050406030204" pitchFamily="18" charset="0"/>
                        </a:rPr>
                        <m:t>𝛼</m:t>
                      </m:r>
                      <m:r>
                        <a:rPr lang="en-GB" sz="2800" i="1">
                          <a:latin typeface="Cambria Math" panose="02040503050406030204" pitchFamily="18" charset="0"/>
                        </a:rPr>
                        <m:t>+</m:t>
                      </m:r>
                      <m:r>
                        <a:rPr lang="en-GB" sz="2800" b="0" i="1" smtClean="0">
                          <a:latin typeface="Cambria Math" panose="02040503050406030204" pitchFamily="18" charset="0"/>
                        </a:rPr>
                        <m:t>𝛽</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𝑥</m:t>
                          </m:r>
                        </m:e>
                        <m:sub>
                          <m:r>
                            <a:rPr lang="en-GB" sz="2800" b="0" i="1" smtClean="0">
                              <a:latin typeface="Cambria Math" panose="02040503050406030204" pitchFamily="18" charset="0"/>
                            </a:rPr>
                            <m:t>𝑖</m:t>
                          </m:r>
                        </m:sub>
                      </m:sSub>
                    </m:oMath>
                  </m:oMathPara>
                </a14:m>
                <a:endParaRPr lang="en-GB" sz="2800" dirty="0"/>
              </a:p>
              <a:p>
                <a:endParaRPr lang="en-GB" sz="28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sz="2800" i="1">
                          <a:latin typeface="Cambria Math" panose="02040503050406030204" pitchFamily="18" charset="0"/>
                        </a:rPr>
                        <m:t>𝛼</m:t>
                      </m:r>
                      <m:r>
                        <a:rPr lang="en-GB" sz="2800" i="1">
                          <a:latin typeface="Cambria Math" panose="02040503050406030204" pitchFamily="18" charset="0"/>
                        </a:rPr>
                        <m:t> ~ </m:t>
                      </m:r>
                      <m:r>
                        <a:rPr lang="en-GB" sz="2800" b="0" i="1" smtClean="0">
                          <a:latin typeface="Cambria Math" panose="02040503050406030204" pitchFamily="18" charset="0"/>
                        </a:rPr>
                        <m:t>𝑁𝑜𝑟𝑚𝑎𝑙</m:t>
                      </m:r>
                      <m:d>
                        <m:dPr>
                          <m:ctrlPr>
                            <a:rPr lang="en-GB" sz="2800" b="0" i="1" smtClean="0">
                              <a:latin typeface="Cambria Math" panose="02040503050406030204" pitchFamily="18" charset="0"/>
                            </a:rPr>
                          </m:ctrlPr>
                        </m:dPr>
                        <m:e>
                          <m:r>
                            <a:rPr lang="en-GB" sz="2800" b="0" i="1" smtClean="0">
                              <a:latin typeface="Cambria Math" panose="02040503050406030204" pitchFamily="18" charset="0"/>
                            </a:rPr>
                            <m:t>0, 1</m:t>
                          </m:r>
                        </m:e>
                      </m:d>
                    </m:oMath>
                    <m:oMath xmlns:m="http://schemas.openxmlformats.org/officeDocument/2006/math">
                      <m:r>
                        <a:rPr lang="en-GB" sz="2800" b="0" i="1" smtClean="0">
                          <a:latin typeface="Cambria Math" panose="02040503050406030204" pitchFamily="18" charset="0"/>
                        </a:rPr>
                        <m:t>𝛽</m:t>
                      </m:r>
                      <m:r>
                        <a:rPr lang="en-GB" sz="2800" b="0" i="1" smtClean="0">
                          <a:latin typeface="Cambria Math" panose="02040503050406030204" pitchFamily="18" charset="0"/>
                        </a:rPr>
                        <m:t> ~ </m:t>
                      </m:r>
                      <m:r>
                        <a:rPr lang="en-GB" sz="2800" b="0" i="1" smtClean="0">
                          <a:latin typeface="Cambria Math" panose="02040503050406030204" pitchFamily="18" charset="0"/>
                        </a:rPr>
                        <m:t>𝑁𝑜𝑟𝑚𝑎𝑙</m:t>
                      </m:r>
                      <m:d>
                        <m:dPr>
                          <m:ctrlPr>
                            <a:rPr lang="en-GB" sz="2800" b="0" i="1" smtClean="0">
                              <a:latin typeface="Cambria Math" panose="02040503050406030204" pitchFamily="18" charset="0"/>
                            </a:rPr>
                          </m:ctrlPr>
                        </m:dPr>
                        <m:e>
                          <m:r>
                            <a:rPr lang="en-GB" sz="2800" b="0" i="1" smtClean="0">
                              <a:latin typeface="Cambria Math" panose="02040503050406030204" pitchFamily="18" charset="0"/>
                            </a:rPr>
                            <m:t>0, 1</m:t>
                          </m:r>
                        </m:e>
                      </m:d>
                    </m:oMath>
                    <m:oMath xmlns:m="http://schemas.openxmlformats.org/officeDocument/2006/math">
                      <m:r>
                        <a:rPr lang="en-GB" sz="2800" b="0" i="1" smtClean="0">
                          <a:latin typeface="Cambria Math" panose="02040503050406030204" pitchFamily="18" charset="0"/>
                        </a:rPr>
                        <m:t>𝜎</m:t>
                      </m:r>
                      <m:r>
                        <a:rPr lang="en-GB" sz="2800" b="0" i="1" smtClean="0">
                          <a:latin typeface="Cambria Math" panose="02040503050406030204" pitchFamily="18" charset="0"/>
                        </a:rPr>
                        <m:t> ~ </m:t>
                      </m:r>
                      <m:r>
                        <a:rPr lang="en-GB" sz="2800" b="0" i="1" smtClean="0">
                          <a:latin typeface="Cambria Math" panose="02040503050406030204" pitchFamily="18" charset="0"/>
                        </a:rPr>
                        <m:t>𝐻𝑎𝑙𝑓𝐶𝑎𝑢𝑐h𝑦</m:t>
                      </m:r>
                      <m:r>
                        <a:rPr lang="en-GB" sz="2800" b="0" i="1" smtClean="0">
                          <a:latin typeface="Cambria Math" panose="02040503050406030204" pitchFamily="18" charset="0"/>
                        </a:rPr>
                        <m:t>(0, 1)</m:t>
                      </m:r>
                    </m:oMath>
                  </m:oMathPara>
                </a14:m>
                <a:endParaRPr lang="en-GB" sz="2800" b="0" dirty="0"/>
              </a:p>
            </p:txBody>
          </p:sp>
        </mc:Choice>
        <mc:Fallback xmlns="">
          <p:sp>
            <p:nvSpPr>
              <p:cNvPr id="4" name="Rectangle 3"/>
              <p:cNvSpPr>
                <a:spLocks noRot="1" noChangeAspect="1" noMove="1" noResize="1" noEditPoints="1" noAdjustHandles="1" noChangeArrowheads="1" noChangeShapeType="1" noTextEdit="1"/>
              </p:cNvSpPr>
              <p:nvPr/>
            </p:nvSpPr>
            <p:spPr>
              <a:xfrm>
                <a:off x="5841387" y="1785677"/>
                <a:ext cx="3225209" cy="3108543"/>
              </a:xfrm>
              <a:prstGeom prst="rect">
                <a:avLst/>
              </a:prstGeom>
              <a:blipFill>
                <a:blip r:embed="rId2"/>
                <a:stretch>
                  <a:fillRect r="-7183"/>
                </a:stretch>
              </a:blipFill>
            </p:spPr>
            <p:txBody>
              <a:bodyPr/>
              <a:lstStyle/>
              <a:p>
                <a:r>
                  <a:rPr lang="en-GB">
                    <a:noFill/>
                  </a:rPr>
                  <a:t> </a:t>
                </a:r>
              </a:p>
            </p:txBody>
          </p:sp>
        </mc:Fallback>
      </mc:AlternateContent>
    </p:spTree>
    <p:extLst>
      <p:ext uri="{BB962C8B-B14F-4D97-AF65-F5344CB8AC3E}">
        <p14:creationId xmlns:p14="http://schemas.microsoft.com/office/powerpoint/2010/main" val="3929162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Process models</a:t>
            </a:r>
            <a:br>
              <a:rPr lang="en-GB" dirty="0"/>
            </a:br>
            <a:r>
              <a:rPr lang="en-GB" sz="3200" dirty="0"/>
              <a:t>Deterministic functions</a:t>
            </a:r>
          </a:p>
        </p:txBody>
      </p:sp>
      <p:pic>
        <p:nvPicPr>
          <p:cNvPr id="5" name="Picture 4"/>
          <p:cNvPicPr>
            <a:picLocks noChangeAspect="1"/>
          </p:cNvPicPr>
          <p:nvPr/>
        </p:nvPicPr>
        <p:blipFill rotWithShape="1">
          <a:blip r:embed="rId2"/>
          <a:srcRect t="49076"/>
          <a:stretch/>
        </p:blipFill>
        <p:spPr>
          <a:xfrm>
            <a:off x="2057400" y="1690688"/>
            <a:ext cx="8077200" cy="5177377"/>
          </a:xfrm>
          <a:prstGeom prst="rect">
            <a:avLst/>
          </a:prstGeom>
        </p:spPr>
      </p:pic>
    </p:spTree>
    <p:extLst>
      <p:ext uri="{BB962C8B-B14F-4D97-AF65-F5344CB8AC3E}">
        <p14:creationId xmlns:p14="http://schemas.microsoft.com/office/powerpoint/2010/main" val="41586352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Process models</a:t>
            </a:r>
            <a:br>
              <a:rPr lang="en-GB" dirty="0"/>
            </a:br>
            <a:r>
              <a:rPr lang="en-GB" sz="3200" dirty="0"/>
              <a:t>Deterministic functions</a:t>
            </a:r>
          </a:p>
        </p:txBody>
      </p:sp>
      <p:pic>
        <p:nvPicPr>
          <p:cNvPr id="4" name="Picture 3"/>
          <p:cNvPicPr>
            <a:picLocks noChangeAspect="1"/>
          </p:cNvPicPr>
          <p:nvPr/>
        </p:nvPicPr>
        <p:blipFill rotWithShape="1">
          <a:blip r:embed="rId2"/>
          <a:srcRect l="-179" b="54902"/>
          <a:stretch/>
        </p:blipFill>
        <p:spPr>
          <a:xfrm>
            <a:off x="1536376" y="1690688"/>
            <a:ext cx="9119248" cy="5167312"/>
          </a:xfrm>
          <a:prstGeom prst="rect">
            <a:avLst/>
          </a:prstGeom>
        </p:spPr>
      </p:pic>
    </p:spTree>
    <p:extLst>
      <p:ext uri="{BB962C8B-B14F-4D97-AF65-F5344CB8AC3E}">
        <p14:creationId xmlns:p14="http://schemas.microsoft.com/office/powerpoint/2010/main" val="8122789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Directed Acyclic Graphs (DAGs)</a:t>
            </a:r>
          </a:p>
        </p:txBody>
      </p:sp>
      <mc:AlternateContent xmlns:mc="http://schemas.openxmlformats.org/markup-compatibility/2006" xmlns:a14="http://schemas.microsoft.com/office/drawing/2010/main">
        <mc:Choice Requires="a14">
          <p:sp>
            <p:nvSpPr>
              <p:cNvPr id="17" name="Rectangle 16"/>
              <p:cNvSpPr/>
              <p:nvPr/>
            </p:nvSpPr>
            <p:spPr>
              <a:xfrm>
                <a:off x="8192950" y="2195929"/>
                <a:ext cx="971328" cy="97439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𝑑𝑎𝑡𝑎</m:t>
                      </m:r>
                    </m:oMath>
                  </m:oMathPara>
                </a14:m>
                <a:endParaRPr lang="en-GB" dirty="0"/>
              </a:p>
            </p:txBody>
          </p:sp>
        </mc:Choice>
        <mc:Fallback xmlns="">
          <p:sp>
            <p:nvSpPr>
              <p:cNvPr id="17" name="Rectangle 16"/>
              <p:cNvSpPr>
                <a:spLocks noRot="1" noChangeAspect="1" noMove="1" noResize="1" noEditPoints="1" noAdjustHandles="1" noChangeArrowheads="1" noChangeShapeType="1" noTextEdit="1"/>
              </p:cNvSpPr>
              <p:nvPr/>
            </p:nvSpPr>
            <p:spPr>
              <a:xfrm>
                <a:off x="8192950" y="2195929"/>
                <a:ext cx="971328" cy="974398"/>
              </a:xfrm>
              <a:prstGeom prst="rect">
                <a:avLst/>
              </a:prstGeom>
              <a:blipFill>
                <a:blip r:embed="rId2"/>
                <a:stretch>
                  <a:fillRect/>
                </a:stretch>
              </a:blipFill>
              <a:ln w="9525" cap="flat" cmpd="sng" algn="ctr">
                <a:solidFill>
                  <a:schemeClr val="dk1"/>
                </a:solidFill>
                <a:prstDash val="solid"/>
                <a:round/>
                <a:headEnd type="none" w="med" len="med"/>
                <a:tailEnd type="none" w="med" len="med"/>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Oval 18"/>
              <p:cNvSpPr/>
              <p:nvPr/>
            </p:nvSpPr>
            <p:spPr>
              <a:xfrm>
                <a:off x="8157888" y="4080769"/>
                <a:ext cx="1064758" cy="1066892"/>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𝑝𝑎𝑟𝑎𝑚</m:t>
                      </m:r>
                    </m:oMath>
                  </m:oMathPara>
                </a14:m>
                <a:endParaRPr lang="en-GB" dirty="0"/>
              </a:p>
            </p:txBody>
          </p:sp>
        </mc:Choice>
        <mc:Fallback xmlns="">
          <p:sp>
            <p:nvSpPr>
              <p:cNvPr id="19" name="Oval 18"/>
              <p:cNvSpPr>
                <a:spLocks noRot="1" noChangeAspect="1" noMove="1" noResize="1" noEditPoints="1" noAdjustHandles="1" noChangeArrowheads="1" noChangeShapeType="1" noTextEdit="1"/>
              </p:cNvSpPr>
              <p:nvPr/>
            </p:nvSpPr>
            <p:spPr>
              <a:xfrm>
                <a:off x="8157888" y="4080769"/>
                <a:ext cx="1064758" cy="1066892"/>
              </a:xfrm>
              <a:prstGeom prst="ellipse">
                <a:avLst/>
              </a:prstGeom>
              <a:blipFill>
                <a:blip r:embed="rId3"/>
                <a:stretch>
                  <a:fillRect/>
                </a:stretch>
              </a:blipFill>
              <a:ln w="9525" cap="flat" cmpd="sng" algn="ctr">
                <a:solidFill>
                  <a:schemeClr val="dk1"/>
                </a:solidFill>
                <a:prstDash val="solid"/>
                <a:round/>
                <a:headEnd type="none" w="med" len="med"/>
                <a:tailEnd type="none" w="med" len="med"/>
              </a:ln>
            </p:spPr>
            <p:txBody>
              <a:bodyPr/>
              <a:lstStyle/>
              <a:p>
                <a:r>
                  <a:rPr lang="en-GB">
                    <a:noFill/>
                  </a:rPr>
                  <a:t> </a:t>
                </a:r>
              </a:p>
            </p:txBody>
          </p:sp>
        </mc:Fallback>
      </mc:AlternateContent>
      <p:cxnSp>
        <p:nvCxnSpPr>
          <p:cNvPr id="20" name="Straight Arrow Connector 19"/>
          <p:cNvCxnSpPr/>
          <p:nvPr/>
        </p:nvCxnSpPr>
        <p:spPr>
          <a:xfrm flipV="1">
            <a:off x="9825958" y="2873760"/>
            <a:ext cx="1577836" cy="3669"/>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p:cxnSp>
        <p:nvCxnSpPr>
          <p:cNvPr id="25" name="Straight Arrow Connector 24"/>
          <p:cNvCxnSpPr/>
          <p:nvPr/>
        </p:nvCxnSpPr>
        <p:spPr>
          <a:xfrm flipV="1">
            <a:off x="9813676" y="4796340"/>
            <a:ext cx="1528265" cy="8002"/>
          </a:xfrm>
          <a:prstGeom prst="straightConnector1">
            <a:avLst/>
          </a:prstGeom>
          <a:ln w="25400">
            <a:prstDash val="sysDash"/>
            <a:tailEnd type="triangle" w="lg" len="lg"/>
          </a:ln>
        </p:spPr>
        <p:style>
          <a:lnRef idx="1">
            <a:schemeClr val="dk1"/>
          </a:lnRef>
          <a:fillRef idx="0">
            <a:schemeClr val="dk1"/>
          </a:fillRef>
          <a:effectRef idx="0">
            <a:schemeClr val="dk1"/>
          </a:effectRef>
          <a:fontRef idx="minor">
            <a:schemeClr val="tx1"/>
          </a:fontRef>
        </p:style>
      </p:cxnSp>
      <p:sp>
        <p:nvSpPr>
          <p:cNvPr id="26" name="TextBox 25"/>
          <p:cNvSpPr txBox="1"/>
          <p:nvPr/>
        </p:nvSpPr>
        <p:spPr>
          <a:xfrm>
            <a:off x="9813676" y="2195929"/>
            <a:ext cx="1401383" cy="646331"/>
          </a:xfrm>
          <a:prstGeom prst="rect">
            <a:avLst/>
          </a:prstGeom>
          <a:noFill/>
        </p:spPr>
        <p:txBody>
          <a:bodyPr wrap="square" rtlCol="0">
            <a:spAutoFit/>
          </a:bodyPr>
          <a:lstStyle/>
          <a:p>
            <a:pPr algn="ctr"/>
            <a:r>
              <a:rPr lang="en-GB" dirty="0"/>
              <a:t>Stochastic</a:t>
            </a:r>
          </a:p>
          <a:p>
            <a:r>
              <a:rPr lang="en-GB" dirty="0"/>
              <a:t>Relationship</a:t>
            </a:r>
          </a:p>
        </p:txBody>
      </p:sp>
      <p:sp>
        <p:nvSpPr>
          <p:cNvPr id="30" name="TextBox 29"/>
          <p:cNvSpPr txBox="1"/>
          <p:nvPr/>
        </p:nvSpPr>
        <p:spPr>
          <a:xfrm>
            <a:off x="9825958" y="4080769"/>
            <a:ext cx="1527842" cy="646331"/>
          </a:xfrm>
          <a:prstGeom prst="rect">
            <a:avLst/>
          </a:prstGeom>
          <a:noFill/>
        </p:spPr>
        <p:txBody>
          <a:bodyPr wrap="square" rtlCol="0">
            <a:spAutoFit/>
          </a:bodyPr>
          <a:lstStyle/>
          <a:p>
            <a:pPr algn="ctr"/>
            <a:r>
              <a:rPr lang="en-GB" dirty="0"/>
              <a:t>Deterministic</a:t>
            </a:r>
          </a:p>
          <a:p>
            <a:pPr algn="ctr"/>
            <a:r>
              <a:rPr lang="en-GB" dirty="0"/>
              <a:t>Relationship</a:t>
            </a:r>
          </a:p>
        </p:txBody>
      </p:sp>
      <p:sp>
        <p:nvSpPr>
          <p:cNvPr id="32" name="Content Placeholder 2"/>
          <p:cNvSpPr>
            <a:spLocks noGrp="1"/>
          </p:cNvSpPr>
          <p:nvPr>
            <p:ph idx="1"/>
          </p:nvPr>
        </p:nvSpPr>
        <p:spPr>
          <a:xfrm>
            <a:off x="838200" y="1825625"/>
            <a:ext cx="6515911" cy="4351338"/>
          </a:xfrm>
        </p:spPr>
        <p:txBody>
          <a:bodyPr/>
          <a:lstStyle/>
          <a:p>
            <a:r>
              <a:rPr lang="en-GB" dirty="0"/>
              <a:t>Graphical depiction of relationships between every node of your model</a:t>
            </a:r>
          </a:p>
          <a:p>
            <a:r>
              <a:rPr lang="en-GB" dirty="0"/>
              <a:t>Nodes = data or parameters</a:t>
            </a:r>
          </a:p>
          <a:p>
            <a:r>
              <a:rPr lang="en-GB" dirty="0"/>
              <a:t>Arrows point towards the node which is dependent on the other</a:t>
            </a:r>
          </a:p>
          <a:p>
            <a:r>
              <a:rPr lang="en-GB" dirty="0"/>
              <a:t>Arrow types indicate stochastic or deterministic relationships</a:t>
            </a:r>
          </a:p>
        </p:txBody>
      </p:sp>
      <p:cxnSp>
        <p:nvCxnSpPr>
          <p:cNvPr id="37" name="Straight Arrow Connector 36"/>
          <p:cNvCxnSpPr>
            <a:stCxn id="19" idx="0"/>
            <a:endCxn id="17" idx="2"/>
          </p:cNvCxnSpPr>
          <p:nvPr/>
        </p:nvCxnSpPr>
        <p:spPr>
          <a:xfrm flipH="1" flipV="1">
            <a:off x="8678614" y="3170327"/>
            <a:ext cx="11653" cy="910442"/>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42351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2">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2">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6" grpId="0"/>
      <p:bldP spid="30"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Directed Acyclic Graphs (DAGs)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396345" cy="4351338"/>
              </a:xfrm>
            </p:spPr>
            <p:txBody>
              <a:bodyPr>
                <a:normAutofit lnSpcReduction="10000"/>
              </a:bodyPr>
              <a:lstStyle/>
              <a:p>
                <a:pPr marL="0" indent="0">
                  <a:buNone/>
                </a:pPr>
                <a:endParaRPr lang="en-GB" b="0" i="1" dirty="0">
                  <a:latin typeface="Cambria Math" panose="02040503050406030204" pitchFamily="18" charset="0"/>
                </a:endParaRPr>
              </a:p>
              <a:p>
                <a:pPr marL="0" indent="0">
                  <a:buNone/>
                </a:pP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r>
                        <a:rPr lang="en-GB" b="0" i="1" smtClean="0">
                          <a:latin typeface="Cambria Math" panose="02040503050406030204" pitchFamily="18" charset="0"/>
                        </a:rPr>
                        <m:t> ~ </m:t>
                      </m:r>
                      <m:r>
                        <a:rPr lang="en-GB" b="0" i="1" smtClean="0">
                          <a:latin typeface="Cambria Math" panose="02040503050406030204" pitchFamily="18" charset="0"/>
                        </a:rPr>
                        <m:t>𝑁𝑜𝑟𝑚𝑎𝑙</m:t>
                      </m:r>
                      <m:r>
                        <a:rPr lang="en-GB" b="0" i="1" smtClean="0">
                          <a:latin typeface="Cambria Math" panose="02040503050406030204" pitchFamily="18" charset="0"/>
                        </a:rPr>
                        <m:t>(</m:t>
                      </m:r>
                      <m:r>
                        <a:rPr lang="en-GB" b="0" i="1" smtClean="0">
                          <a:latin typeface="Cambria Math" panose="02040503050406030204" pitchFamily="18" charset="0"/>
                        </a:rPr>
                        <m:t>𝜇</m:t>
                      </m:r>
                      <m:r>
                        <a:rPr lang="en-GB" b="0" i="1" smtClean="0">
                          <a:latin typeface="Cambria Math" panose="02040503050406030204" pitchFamily="18" charset="0"/>
                        </a:rPr>
                        <m:t>, </m:t>
                      </m:r>
                      <m:r>
                        <a:rPr lang="en-GB" b="0" i="1" smtClean="0">
                          <a:latin typeface="Cambria Math" panose="02040503050406030204" pitchFamily="18" charset="0"/>
                        </a:rPr>
                        <m:t>𝜎</m:t>
                      </m:r>
                      <m:r>
                        <a:rPr lang="en-GB" b="0" i="1" smtClean="0">
                          <a:latin typeface="Cambria Math" panose="02040503050406030204" pitchFamily="18" charset="0"/>
                        </a:rPr>
                        <m:t>)</m:t>
                      </m:r>
                    </m:oMath>
                  </m:oMathPara>
                </a14:m>
                <a:endParaRPr lang="en-GB" dirty="0"/>
              </a:p>
              <a:p>
                <a:pPr marL="0" indent="0">
                  <a:buNone/>
                </a:pPr>
                <a:endParaRPr lang="en-GB" dirty="0"/>
              </a:p>
              <a:p>
                <a:pPr marL="0" indent="0">
                  <a:buNone/>
                </a:pPr>
                <a:r>
                  <a:rPr lang="en-GB" dirty="0"/>
                  <a:t>Have we forgotten anything in this model?</a:t>
                </a:r>
              </a:p>
              <a:p>
                <a:pPr marL="0" indent="0">
                  <a:buNone/>
                </a:pPr>
                <a:r>
                  <a:rPr lang="en-GB" dirty="0"/>
                  <a:t>		Priors!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𝜇</m:t>
                      </m:r>
                      <m:r>
                        <a:rPr lang="en-GB" b="0" i="1" smtClean="0">
                          <a:latin typeface="Cambria Math" panose="02040503050406030204" pitchFamily="18" charset="0"/>
                        </a:rPr>
                        <m:t> ~ </m:t>
                      </m:r>
                      <m:r>
                        <a:rPr lang="en-GB" b="0" i="1" smtClean="0">
                          <a:latin typeface="Cambria Math" panose="02040503050406030204" pitchFamily="18" charset="0"/>
                        </a:rPr>
                        <m:t>𝑁𝑜𝑟𝑚𝑎𝑙</m:t>
                      </m:r>
                      <m:d>
                        <m:dPr>
                          <m:ctrlPr>
                            <a:rPr lang="en-GB" b="0" i="1" smtClean="0">
                              <a:latin typeface="Cambria Math" panose="02040503050406030204" pitchFamily="18" charset="0"/>
                            </a:rPr>
                          </m:ctrlPr>
                        </m:dPr>
                        <m:e>
                          <m:r>
                            <a:rPr lang="en-GB" b="0" i="1" smtClean="0">
                              <a:latin typeface="Cambria Math" panose="02040503050406030204" pitchFamily="18" charset="0"/>
                            </a:rPr>
                            <m:t>0, 1</m:t>
                          </m:r>
                        </m:e>
                      </m:d>
                    </m:oMath>
                    <m:oMath xmlns:m="http://schemas.openxmlformats.org/officeDocument/2006/math">
                      <m:r>
                        <a:rPr lang="en-GB" b="0" i="1" smtClean="0">
                          <a:latin typeface="Cambria Math" panose="02040503050406030204" pitchFamily="18" charset="0"/>
                        </a:rPr>
                        <m:t>𝜎</m:t>
                      </m:r>
                      <m:r>
                        <a:rPr lang="en-GB" b="0" i="1" smtClean="0">
                          <a:latin typeface="Cambria Math" panose="02040503050406030204" pitchFamily="18" charset="0"/>
                        </a:rPr>
                        <m:t> ~ </m:t>
                      </m:r>
                      <m:r>
                        <a:rPr lang="en-GB" b="0" i="1" smtClean="0">
                          <a:latin typeface="Cambria Math" panose="02040503050406030204" pitchFamily="18" charset="0"/>
                        </a:rPr>
                        <m:t>𝑈𝑛𝑖𝑓𝑜𝑟𝑚</m:t>
                      </m:r>
                      <m:r>
                        <a:rPr lang="en-GB" b="0" i="1" smtClean="0">
                          <a:latin typeface="Cambria Math" panose="02040503050406030204" pitchFamily="18" charset="0"/>
                        </a:rPr>
                        <m:t>(0, 10)</m:t>
                      </m:r>
                    </m:oMath>
                  </m:oMathPara>
                </a14:m>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396345" cy="4351338"/>
              </a:xfrm>
              <a:blipFill>
                <a:blip r:embed="rId2"/>
                <a:stretch>
                  <a:fillRect l="-2373" b="-56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8745416" y="2063262"/>
                <a:ext cx="934028" cy="91812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𝑦</m:t>
                          </m:r>
                        </m:e>
                        <m:sub>
                          <m:r>
                            <a:rPr lang="en-GB" sz="3200" b="0" i="1" smtClean="0">
                              <a:latin typeface="Cambria Math" panose="02040503050406030204" pitchFamily="18" charset="0"/>
                            </a:rPr>
                            <m:t>𝑖</m:t>
                          </m:r>
                        </m:sub>
                      </m:sSub>
                    </m:oMath>
                  </m:oMathPara>
                </a14:m>
                <a:endParaRPr lang="en-GB" dirty="0"/>
              </a:p>
            </p:txBody>
          </p:sp>
        </mc:Choice>
        <mc:Fallback xmlns="">
          <p:sp>
            <p:nvSpPr>
              <p:cNvPr id="4" name="Rectangle 3"/>
              <p:cNvSpPr>
                <a:spLocks noRot="1" noChangeAspect="1" noMove="1" noResize="1" noEditPoints="1" noAdjustHandles="1" noChangeArrowheads="1" noChangeShapeType="1" noTextEdit="1"/>
              </p:cNvSpPr>
              <p:nvPr/>
            </p:nvSpPr>
            <p:spPr>
              <a:xfrm>
                <a:off x="8745416" y="2063262"/>
                <a:ext cx="934028" cy="918129"/>
              </a:xfrm>
              <a:prstGeom prst="rect">
                <a:avLst/>
              </a:prstGeom>
              <a:blipFill>
                <a:blip r:embed="rId3"/>
                <a:stretch>
                  <a:fillRect/>
                </a:stretch>
              </a:blipFill>
              <a:ln w="9525" cap="flat" cmpd="sng" algn="ctr">
                <a:solidFill>
                  <a:schemeClr val="dk1"/>
                </a:solidFill>
                <a:prstDash val="solid"/>
                <a:round/>
                <a:headEnd type="none" w="med" len="med"/>
                <a:tailEnd type="none" w="med" len="med"/>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Oval 4"/>
              <p:cNvSpPr/>
              <p:nvPr/>
            </p:nvSpPr>
            <p:spPr>
              <a:xfrm>
                <a:off x="8159262" y="3667190"/>
                <a:ext cx="945751" cy="101031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3200" b="0" i="1" smtClean="0">
                          <a:latin typeface="Cambria Math" panose="02040503050406030204" pitchFamily="18" charset="0"/>
                        </a:rPr>
                        <m:t>𝜇</m:t>
                      </m:r>
                    </m:oMath>
                  </m:oMathPara>
                </a14:m>
                <a:endParaRPr lang="en-GB" sz="3200" dirty="0"/>
              </a:p>
            </p:txBody>
          </p:sp>
        </mc:Choice>
        <mc:Fallback xmlns="">
          <p:sp>
            <p:nvSpPr>
              <p:cNvPr id="5" name="Oval 4"/>
              <p:cNvSpPr>
                <a:spLocks noRot="1" noChangeAspect="1" noMove="1" noResize="1" noEditPoints="1" noAdjustHandles="1" noChangeArrowheads="1" noChangeShapeType="1" noTextEdit="1"/>
              </p:cNvSpPr>
              <p:nvPr/>
            </p:nvSpPr>
            <p:spPr>
              <a:xfrm>
                <a:off x="8159262" y="3667190"/>
                <a:ext cx="945751" cy="1010318"/>
              </a:xfrm>
              <a:prstGeom prst="ellipse">
                <a:avLst/>
              </a:prstGeom>
              <a:blipFill>
                <a:blip r:embed="rId4"/>
                <a:stretch>
                  <a:fillRect/>
                </a:stretch>
              </a:blipFill>
              <a:ln w="9525" cap="flat" cmpd="sng" algn="ctr">
                <a:solidFill>
                  <a:schemeClr val="dk1"/>
                </a:solidFill>
                <a:prstDash val="solid"/>
                <a:round/>
                <a:headEnd type="none" w="med" len="med"/>
                <a:tailEnd type="none" w="med" len="med"/>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Oval 5"/>
              <p:cNvSpPr/>
              <p:nvPr/>
            </p:nvSpPr>
            <p:spPr>
              <a:xfrm>
                <a:off x="9311631" y="3667190"/>
                <a:ext cx="934338" cy="101031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3200" b="0" i="1" smtClean="0">
                          <a:latin typeface="Cambria Math" panose="02040503050406030204" pitchFamily="18" charset="0"/>
                        </a:rPr>
                        <m:t>𝜎</m:t>
                      </m:r>
                    </m:oMath>
                  </m:oMathPara>
                </a14:m>
                <a:endParaRPr lang="en-GB" sz="3200" dirty="0"/>
              </a:p>
            </p:txBody>
          </p:sp>
        </mc:Choice>
        <mc:Fallback xmlns="">
          <p:sp>
            <p:nvSpPr>
              <p:cNvPr id="6" name="Oval 5"/>
              <p:cNvSpPr>
                <a:spLocks noRot="1" noChangeAspect="1" noMove="1" noResize="1" noEditPoints="1" noAdjustHandles="1" noChangeArrowheads="1" noChangeShapeType="1" noTextEdit="1"/>
              </p:cNvSpPr>
              <p:nvPr/>
            </p:nvSpPr>
            <p:spPr>
              <a:xfrm>
                <a:off x="9311631" y="3667190"/>
                <a:ext cx="934338" cy="1010318"/>
              </a:xfrm>
              <a:prstGeom prst="ellipse">
                <a:avLst/>
              </a:prstGeom>
              <a:blipFill>
                <a:blip r:embed="rId5"/>
                <a:stretch>
                  <a:fillRect/>
                </a:stretch>
              </a:blipFill>
              <a:ln w="9525" cap="flat" cmpd="sng" algn="ctr">
                <a:solidFill>
                  <a:schemeClr val="dk1"/>
                </a:solidFill>
                <a:prstDash val="solid"/>
                <a:round/>
                <a:headEnd type="none" w="med" len="med"/>
                <a:tailEnd type="none" w="med" len="med"/>
              </a:ln>
            </p:spPr>
            <p:txBody>
              <a:bodyPr/>
              <a:lstStyle/>
              <a:p>
                <a:r>
                  <a:rPr lang="en-GB">
                    <a:noFill/>
                  </a:rPr>
                  <a:t> </a:t>
                </a:r>
              </a:p>
            </p:txBody>
          </p:sp>
        </mc:Fallback>
      </mc:AlternateContent>
      <p:cxnSp>
        <p:nvCxnSpPr>
          <p:cNvPr id="7" name="Straight Arrow Connector 6"/>
          <p:cNvCxnSpPr>
            <a:stCxn id="5" idx="0"/>
            <a:endCxn id="4" idx="2"/>
          </p:cNvCxnSpPr>
          <p:nvPr/>
        </p:nvCxnSpPr>
        <p:spPr>
          <a:xfrm flipV="1">
            <a:off x="8632138" y="2981391"/>
            <a:ext cx="580292" cy="685799"/>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p:cxnSp>
        <p:nvCxnSpPr>
          <p:cNvPr id="8" name="Straight Arrow Connector 7"/>
          <p:cNvCxnSpPr>
            <a:stCxn id="6" idx="0"/>
            <a:endCxn id="4" idx="2"/>
          </p:cNvCxnSpPr>
          <p:nvPr/>
        </p:nvCxnSpPr>
        <p:spPr>
          <a:xfrm flipH="1" flipV="1">
            <a:off x="9212430" y="2981391"/>
            <a:ext cx="566370" cy="685799"/>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89439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Directed Acyclic Graphs (DAGs)</a:t>
            </a:r>
            <a:br>
              <a:rPr lang="en-GB" dirty="0"/>
            </a:br>
            <a:r>
              <a:rPr lang="en-GB" sz="3600" dirty="0"/>
              <a:t>No loops (cycles) allowed</a:t>
            </a:r>
            <a:endParaRPr lang="en-GB" dirty="0"/>
          </a:p>
        </p:txBody>
      </p:sp>
      <mc:AlternateContent xmlns:mc="http://schemas.openxmlformats.org/markup-compatibility/2006" xmlns:a14="http://schemas.microsoft.com/office/drawing/2010/main">
        <mc:Choice Requires="a14">
          <p:sp>
            <p:nvSpPr>
              <p:cNvPr id="4" name="Rectangle 3"/>
              <p:cNvSpPr/>
              <p:nvPr/>
            </p:nvSpPr>
            <p:spPr>
              <a:xfrm>
                <a:off x="5845860" y="1912518"/>
                <a:ext cx="888910" cy="81592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𝑦</m:t>
                          </m:r>
                        </m:e>
                        <m:sub>
                          <m:r>
                            <a:rPr lang="en-GB" sz="2800" b="0" i="1" smtClean="0">
                              <a:latin typeface="Cambria Math" panose="02040503050406030204" pitchFamily="18" charset="0"/>
                            </a:rPr>
                            <m:t>𝑖</m:t>
                          </m:r>
                        </m:sub>
                      </m:sSub>
                    </m:oMath>
                  </m:oMathPara>
                </a14:m>
                <a:endParaRPr lang="en-GB" sz="2800" dirty="0"/>
              </a:p>
            </p:txBody>
          </p:sp>
        </mc:Choice>
        <mc:Fallback xmlns="">
          <p:sp>
            <p:nvSpPr>
              <p:cNvPr id="4" name="Rectangle 3"/>
              <p:cNvSpPr>
                <a:spLocks noRot="1" noChangeAspect="1" noMove="1" noResize="1" noEditPoints="1" noAdjustHandles="1" noChangeArrowheads="1" noChangeShapeType="1" noTextEdit="1"/>
              </p:cNvSpPr>
              <p:nvPr/>
            </p:nvSpPr>
            <p:spPr>
              <a:xfrm>
                <a:off x="5845860" y="1912518"/>
                <a:ext cx="888910" cy="815920"/>
              </a:xfrm>
              <a:prstGeom prst="rect">
                <a:avLst/>
              </a:prstGeom>
              <a:blipFill>
                <a:blip r:embed="rId2"/>
                <a:stretch>
                  <a:fillRect/>
                </a:stretch>
              </a:blipFill>
              <a:ln w="9525" cap="flat" cmpd="sng" algn="ctr">
                <a:solidFill>
                  <a:schemeClr val="dk1"/>
                </a:solidFill>
                <a:prstDash val="solid"/>
                <a:round/>
                <a:headEnd type="none" w="med" len="med"/>
                <a:tailEnd type="none" w="med" len="med"/>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Oval 5"/>
              <p:cNvSpPr/>
              <p:nvPr/>
            </p:nvSpPr>
            <p:spPr>
              <a:xfrm>
                <a:off x="5834044" y="5091807"/>
                <a:ext cx="852277" cy="84618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𝛾</m:t>
                      </m:r>
                    </m:oMath>
                  </m:oMathPara>
                </a14:m>
                <a:endParaRPr lang="en-GB" dirty="0"/>
              </a:p>
            </p:txBody>
          </p:sp>
        </mc:Choice>
        <mc:Fallback xmlns="">
          <p:sp>
            <p:nvSpPr>
              <p:cNvPr id="6" name="Oval 5"/>
              <p:cNvSpPr>
                <a:spLocks noRot="1" noChangeAspect="1" noMove="1" noResize="1" noEditPoints="1" noAdjustHandles="1" noChangeArrowheads="1" noChangeShapeType="1" noTextEdit="1"/>
              </p:cNvSpPr>
              <p:nvPr/>
            </p:nvSpPr>
            <p:spPr>
              <a:xfrm>
                <a:off x="5834044" y="5091807"/>
                <a:ext cx="852277" cy="846188"/>
              </a:xfrm>
              <a:prstGeom prst="ellipse">
                <a:avLst/>
              </a:prstGeom>
              <a:blipFill>
                <a:blip r:embed="rId3"/>
                <a:stretch>
                  <a:fillRect/>
                </a:stretch>
              </a:blipFill>
              <a:ln w="9525" cap="flat" cmpd="sng" algn="ctr">
                <a:solidFill>
                  <a:schemeClr val="dk1"/>
                </a:solidFill>
                <a:prstDash val="solid"/>
                <a:round/>
                <a:headEnd type="none" w="med" len="med"/>
                <a:tailEnd type="none" w="med" len="med"/>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Oval 8"/>
              <p:cNvSpPr/>
              <p:nvPr/>
            </p:nvSpPr>
            <p:spPr>
              <a:xfrm>
                <a:off x="4675497" y="3595024"/>
                <a:ext cx="895999" cy="872210"/>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𝛼</m:t>
                      </m:r>
                    </m:oMath>
                  </m:oMathPara>
                </a14:m>
                <a:endParaRPr lang="en-GB" sz="2800" b="0" dirty="0"/>
              </a:p>
            </p:txBody>
          </p:sp>
        </mc:Choice>
        <mc:Fallback xmlns="">
          <p:sp>
            <p:nvSpPr>
              <p:cNvPr id="9" name="Oval 8"/>
              <p:cNvSpPr>
                <a:spLocks noRot="1" noChangeAspect="1" noMove="1" noResize="1" noEditPoints="1" noAdjustHandles="1" noChangeArrowheads="1" noChangeShapeType="1" noTextEdit="1"/>
              </p:cNvSpPr>
              <p:nvPr/>
            </p:nvSpPr>
            <p:spPr>
              <a:xfrm>
                <a:off x="4675497" y="3595024"/>
                <a:ext cx="895999" cy="872210"/>
              </a:xfrm>
              <a:prstGeom prst="ellipse">
                <a:avLst/>
              </a:prstGeom>
              <a:blipFill>
                <a:blip r:embed="rId4"/>
                <a:stretch>
                  <a:fillRect/>
                </a:stretch>
              </a:blipFill>
              <a:ln w="9525" cap="flat" cmpd="sng" algn="ctr">
                <a:solidFill>
                  <a:schemeClr val="dk1"/>
                </a:solidFill>
                <a:prstDash val="solid"/>
                <a:round/>
                <a:headEnd type="none" w="med" len="med"/>
                <a:tailEnd type="none" w="med" len="med"/>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Oval 9"/>
              <p:cNvSpPr/>
              <p:nvPr/>
            </p:nvSpPr>
            <p:spPr>
              <a:xfrm>
                <a:off x="6948871" y="3595024"/>
                <a:ext cx="916277" cy="872210"/>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𝛽</m:t>
                      </m:r>
                    </m:oMath>
                  </m:oMathPara>
                </a14:m>
                <a:endParaRPr lang="en-GB" b="0" dirty="0"/>
              </a:p>
            </p:txBody>
          </p:sp>
        </mc:Choice>
        <mc:Fallback xmlns="">
          <p:sp>
            <p:nvSpPr>
              <p:cNvPr id="10" name="Oval 9"/>
              <p:cNvSpPr>
                <a:spLocks noRot="1" noChangeAspect="1" noMove="1" noResize="1" noEditPoints="1" noAdjustHandles="1" noChangeArrowheads="1" noChangeShapeType="1" noTextEdit="1"/>
              </p:cNvSpPr>
              <p:nvPr/>
            </p:nvSpPr>
            <p:spPr>
              <a:xfrm>
                <a:off x="6948871" y="3595024"/>
                <a:ext cx="916277" cy="872210"/>
              </a:xfrm>
              <a:prstGeom prst="ellipse">
                <a:avLst/>
              </a:prstGeom>
              <a:blipFill>
                <a:blip r:embed="rId5"/>
                <a:stretch>
                  <a:fillRect/>
                </a:stretch>
              </a:blipFill>
              <a:ln w="9525" cap="flat" cmpd="sng" algn="ctr">
                <a:solidFill>
                  <a:schemeClr val="dk1"/>
                </a:solidFill>
                <a:prstDash val="solid"/>
                <a:round/>
                <a:headEnd type="none" w="med" len="med"/>
                <a:tailEnd type="none" w="med" len="med"/>
              </a:ln>
            </p:spPr>
            <p:txBody>
              <a:bodyPr/>
              <a:lstStyle/>
              <a:p>
                <a:r>
                  <a:rPr lang="en-GB">
                    <a:noFill/>
                  </a:rPr>
                  <a:t> </a:t>
                </a:r>
              </a:p>
            </p:txBody>
          </p:sp>
        </mc:Fallback>
      </mc:AlternateContent>
      <p:cxnSp>
        <p:nvCxnSpPr>
          <p:cNvPr id="17" name="Straight Arrow Connector 16"/>
          <p:cNvCxnSpPr>
            <a:stCxn id="10" idx="2"/>
            <a:endCxn id="9" idx="6"/>
          </p:cNvCxnSpPr>
          <p:nvPr/>
        </p:nvCxnSpPr>
        <p:spPr>
          <a:xfrm flipH="1">
            <a:off x="5571496" y="4031129"/>
            <a:ext cx="1377375" cy="0"/>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p:cxnSp>
        <p:nvCxnSpPr>
          <p:cNvPr id="20" name="Straight Arrow Connector 19"/>
          <p:cNvCxnSpPr>
            <a:stCxn id="9" idx="4"/>
            <a:endCxn id="6" idx="1"/>
          </p:cNvCxnSpPr>
          <p:nvPr/>
        </p:nvCxnSpPr>
        <p:spPr>
          <a:xfrm>
            <a:off x="5123497" y="4467234"/>
            <a:ext cx="835360" cy="748494"/>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p:cxnSp>
        <p:nvCxnSpPr>
          <p:cNvPr id="23" name="Straight Arrow Connector 22"/>
          <p:cNvCxnSpPr>
            <a:stCxn id="6" idx="7"/>
            <a:endCxn id="10" idx="4"/>
          </p:cNvCxnSpPr>
          <p:nvPr/>
        </p:nvCxnSpPr>
        <p:spPr>
          <a:xfrm flipV="1">
            <a:off x="6561508" y="4467234"/>
            <a:ext cx="845502" cy="748494"/>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9" idx="0"/>
            <a:endCxn id="4" idx="2"/>
          </p:cNvCxnSpPr>
          <p:nvPr/>
        </p:nvCxnSpPr>
        <p:spPr>
          <a:xfrm flipV="1">
            <a:off x="5123497" y="2728438"/>
            <a:ext cx="1166818" cy="866586"/>
          </a:xfrm>
          <a:prstGeom prst="straightConnector1">
            <a:avLst/>
          </a:prstGeom>
          <a:ln w="25400">
            <a:prstDash val="solid"/>
            <a:tailEnd type="triangle" w="lg" len="lg"/>
          </a:ln>
        </p:spPr>
        <p:style>
          <a:lnRef idx="1">
            <a:schemeClr val="dk1"/>
          </a:lnRef>
          <a:fillRef idx="0">
            <a:schemeClr val="dk1"/>
          </a:fillRef>
          <a:effectRef idx="0">
            <a:schemeClr val="dk1"/>
          </a:effectRef>
          <a:fontRef idx="minor">
            <a:schemeClr val="tx1"/>
          </a:fontRef>
        </p:style>
      </p:cxnSp>
      <p:cxnSp>
        <p:nvCxnSpPr>
          <p:cNvPr id="29" name="Straight Arrow Connector 28"/>
          <p:cNvCxnSpPr>
            <a:stCxn id="10" idx="0"/>
            <a:endCxn id="4" idx="2"/>
          </p:cNvCxnSpPr>
          <p:nvPr/>
        </p:nvCxnSpPr>
        <p:spPr>
          <a:xfrm flipH="1" flipV="1">
            <a:off x="6290315" y="2728438"/>
            <a:ext cx="1116695" cy="866586"/>
          </a:xfrm>
          <a:prstGeom prst="straightConnector1">
            <a:avLst/>
          </a:prstGeom>
          <a:ln w="25400">
            <a:prstDash val="solid"/>
            <a:tailEnd type="triangle"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724868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Directed Acyclic Graphs (DAGs)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396345" cy="4351338"/>
              </a:xfrm>
            </p:spPr>
            <p:txBody>
              <a:bodyPr>
                <a:noAutofit/>
              </a:bodyPr>
              <a:lstStyle/>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r>
                        <a:rPr lang="en-GB" b="0" i="1" smtClean="0">
                          <a:latin typeface="Cambria Math" panose="02040503050406030204" pitchFamily="18" charset="0"/>
                        </a:rPr>
                        <m:t> ~ </m:t>
                      </m:r>
                      <m:r>
                        <a:rPr lang="en-GB" b="0" i="1" smtClean="0">
                          <a:latin typeface="Cambria Math" panose="02040503050406030204" pitchFamily="18" charset="0"/>
                        </a:rPr>
                        <m:t>𝑁𝑜𝑟𝑚𝑎𝑙</m:t>
                      </m:r>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𝜇</m:t>
                              </m:r>
                            </m:e>
                            <m:sub>
                              <m:r>
                                <a:rPr lang="en-GB" b="0" i="1" smtClean="0">
                                  <a:latin typeface="Cambria Math" panose="02040503050406030204" pitchFamily="18" charset="0"/>
                                </a:rPr>
                                <m:t>𝑖</m:t>
                              </m:r>
                            </m:sub>
                          </m:sSub>
                          <m:r>
                            <a:rPr lang="en-GB" b="0" i="1" smtClean="0">
                              <a:latin typeface="Cambria Math" panose="02040503050406030204" pitchFamily="18" charset="0"/>
                            </a:rPr>
                            <m:t>, </m:t>
                          </m:r>
                          <m:r>
                            <a:rPr lang="en-GB" b="0" i="1" smtClean="0">
                              <a:latin typeface="Cambria Math" panose="02040503050406030204" pitchFamily="18" charset="0"/>
                            </a:rPr>
                            <m:t>𝜎</m:t>
                          </m:r>
                        </m:e>
                      </m:d>
                    </m:oMath>
                  </m:oMathPara>
                </a14:m>
                <a:endParaRPr lang="en-GB" b="0" dirty="0"/>
              </a:p>
              <a:p>
                <a:pPr marL="0" indent="0">
                  <a:buNone/>
                </a:pPr>
                <a:endParaRPr lang="en-GB" b="0" dirty="0"/>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𝜇</m:t>
                          </m:r>
                        </m:e>
                        <m:sub>
                          <m:r>
                            <a:rPr lang="en-GB" b="0" i="1" smtClean="0">
                              <a:latin typeface="Cambria Math" panose="02040503050406030204" pitchFamily="18" charset="0"/>
                            </a:rPr>
                            <m:t>𝑖</m:t>
                          </m:r>
                        </m:sub>
                      </m:sSub>
                      <m:r>
                        <a:rPr lang="en-GB" b="0" i="1" smtClean="0">
                          <a:latin typeface="Cambria Math" panose="02040503050406030204" pitchFamily="18" charset="0"/>
                        </a:rPr>
                        <m:t>=</m:t>
                      </m:r>
                      <m:r>
                        <a:rPr lang="en-GB" b="0" i="1" smtClean="0">
                          <a:latin typeface="Cambria Math" panose="02040503050406030204" pitchFamily="18" charset="0"/>
                        </a:rPr>
                        <m:t>𝛼</m:t>
                      </m:r>
                      <m:r>
                        <a:rPr lang="en-GB" b="0" i="1" smtClean="0">
                          <a:latin typeface="Cambria Math" panose="02040503050406030204" pitchFamily="18" charset="0"/>
                        </a:rPr>
                        <m:t>+</m:t>
                      </m:r>
                      <m:r>
                        <a:rPr lang="en-GB" b="0" i="1" smtClean="0">
                          <a:latin typeface="Cambria Math" panose="02040503050406030204" pitchFamily="18" charset="0"/>
                        </a:rPr>
                        <m:t>𝛽</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oMath>
                  </m:oMathPara>
                </a14:m>
                <a:endParaRPr lang="en-GB" b="0" dirty="0"/>
              </a:p>
              <a:p>
                <a:pPr marL="0" indent="0">
                  <a:buNone/>
                </a:pPr>
                <a:endParaRPr lang="en-GB" b="0"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𝛼</m:t>
                      </m:r>
                      <m:r>
                        <a:rPr lang="en-GB" b="0" i="1" smtClean="0">
                          <a:latin typeface="Cambria Math" panose="02040503050406030204" pitchFamily="18" charset="0"/>
                        </a:rPr>
                        <m:t> ~ </m:t>
                      </m:r>
                      <m:r>
                        <a:rPr lang="en-GB" b="0" i="1" smtClean="0">
                          <a:latin typeface="Cambria Math" panose="02040503050406030204" pitchFamily="18" charset="0"/>
                        </a:rPr>
                        <m:t>𝑁𝑜𝑟𝑚𝑎𝑙</m:t>
                      </m:r>
                      <m:d>
                        <m:dPr>
                          <m:ctrlPr>
                            <a:rPr lang="en-GB" b="0" i="1" smtClean="0">
                              <a:latin typeface="Cambria Math" panose="02040503050406030204" pitchFamily="18" charset="0"/>
                            </a:rPr>
                          </m:ctrlPr>
                        </m:dPr>
                        <m:e>
                          <m:r>
                            <a:rPr lang="en-GB" b="0" i="1" smtClean="0">
                              <a:latin typeface="Cambria Math" panose="02040503050406030204" pitchFamily="18" charset="0"/>
                            </a:rPr>
                            <m:t>0, 1</m:t>
                          </m:r>
                        </m:e>
                      </m:d>
                    </m:oMath>
                    <m:oMath xmlns:m="http://schemas.openxmlformats.org/officeDocument/2006/math">
                      <m:r>
                        <a:rPr lang="en-GB" b="0" i="1" smtClean="0">
                          <a:latin typeface="Cambria Math" panose="02040503050406030204" pitchFamily="18" charset="0"/>
                        </a:rPr>
                        <m:t>𝛽</m:t>
                      </m:r>
                      <m:r>
                        <a:rPr lang="en-GB" b="0" i="1" smtClean="0">
                          <a:latin typeface="Cambria Math" panose="02040503050406030204" pitchFamily="18" charset="0"/>
                        </a:rPr>
                        <m:t> ~ </m:t>
                      </m:r>
                      <m:r>
                        <a:rPr lang="en-GB" b="0" i="1" smtClean="0">
                          <a:latin typeface="Cambria Math" panose="02040503050406030204" pitchFamily="18" charset="0"/>
                        </a:rPr>
                        <m:t>𝑁𝑜𝑟𝑚𝑎𝑙</m:t>
                      </m:r>
                      <m:d>
                        <m:dPr>
                          <m:ctrlPr>
                            <a:rPr lang="en-GB" b="0" i="1" smtClean="0">
                              <a:latin typeface="Cambria Math" panose="02040503050406030204" pitchFamily="18" charset="0"/>
                            </a:rPr>
                          </m:ctrlPr>
                        </m:dPr>
                        <m:e>
                          <m:r>
                            <a:rPr lang="en-GB" b="0" i="1" smtClean="0">
                              <a:latin typeface="Cambria Math" panose="02040503050406030204" pitchFamily="18" charset="0"/>
                            </a:rPr>
                            <m:t>0, 1</m:t>
                          </m:r>
                        </m:e>
                      </m:d>
                    </m:oMath>
                    <m:oMath xmlns:m="http://schemas.openxmlformats.org/officeDocument/2006/math">
                      <m:r>
                        <a:rPr lang="en-GB" b="0" i="1" smtClean="0">
                          <a:latin typeface="Cambria Math" panose="02040503050406030204" pitchFamily="18" charset="0"/>
                        </a:rPr>
                        <m:t>𝜎</m:t>
                      </m:r>
                      <m:r>
                        <a:rPr lang="en-GB" b="0" i="1" smtClean="0">
                          <a:latin typeface="Cambria Math" panose="02040503050406030204" pitchFamily="18" charset="0"/>
                        </a:rPr>
                        <m:t> ~ </m:t>
                      </m:r>
                      <m:r>
                        <a:rPr lang="en-GB" b="0" i="1" smtClean="0">
                          <a:latin typeface="Cambria Math" panose="02040503050406030204" pitchFamily="18" charset="0"/>
                        </a:rPr>
                        <m:t>𝐻𝑎𝑙𝑓𝐶𝑎𝑢𝑐h𝑦</m:t>
                      </m:r>
                      <m:r>
                        <a:rPr lang="en-GB" b="0" i="1" smtClean="0">
                          <a:latin typeface="Cambria Math" panose="02040503050406030204" pitchFamily="18" charset="0"/>
                        </a:rPr>
                        <m:t>(0, 1)</m:t>
                      </m:r>
                    </m:oMath>
                  </m:oMathPara>
                </a14:m>
                <a:br>
                  <a:rPr lang="en-GB" b="0" dirty="0"/>
                </a:br>
                <a:endParaRPr lang="en-GB" b="0" dirty="0"/>
              </a:p>
              <a:p>
                <a:pPr marL="0" indent="0">
                  <a:buNone/>
                </a:pPr>
                <a:br>
                  <a:rPr lang="en-GB" b="0" dirty="0"/>
                </a:br>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396345" cy="4351338"/>
              </a:xfr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9063982" y="2165471"/>
                <a:ext cx="888910" cy="81592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𝑦</m:t>
                          </m:r>
                        </m:e>
                        <m:sub>
                          <m:r>
                            <a:rPr lang="en-GB" sz="2800" b="0" i="1" smtClean="0">
                              <a:latin typeface="Cambria Math" panose="02040503050406030204" pitchFamily="18" charset="0"/>
                            </a:rPr>
                            <m:t>𝑖</m:t>
                          </m:r>
                        </m:sub>
                      </m:sSub>
                    </m:oMath>
                  </m:oMathPara>
                </a14:m>
                <a:endParaRPr lang="en-GB" sz="2800" dirty="0"/>
              </a:p>
            </p:txBody>
          </p:sp>
        </mc:Choice>
        <mc:Fallback xmlns="">
          <p:sp>
            <p:nvSpPr>
              <p:cNvPr id="4" name="Rectangle 3"/>
              <p:cNvSpPr>
                <a:spLocks noRot="1" noChangeAspect="1" noMove="1" noResize="1" noEditPoints="1" noAdjustHandles="1" noChangeArrowheads="1" noChangeShapeType="1" noTextEdit="1"/>
              </p:cNvSpPr>
              <p:nvPr/>
            </p:nvSpPr>
            <p:spPr>
              <a:xfrm>
                <a:off x="9063982" y="2165471"/>
                <a:ext cx="888910" cy="815920"/>
              </a:xfrm>
              <a:prstGeom prst="rect">
                <a:avLst/>
              </a:prstGeom>
              <a:blipFill>
                <a:blip r:embed="rId3"/>
                <a:stretch>
                  <a:fillRect/>
                </a:stretch>
              </a:blipFill>
              <a:ln w="9525" cap="flat" cmpd="sng" algn="ctr">
                <a:solidFill>
                  <a:schemeClr val="dk1"/>
                </a:solidFill>
                <a:prstDash val="solid"/>
                <a:round/>
                <a:headEnd type="none" w="med" len="med"/>
                <a:tailEnd type="none" w="med" len="med"/>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Oval 4"/>
              <p:cNvSpPr/>
              <p:nvPr/>
            </p:nvSpPr>
            <p:spPr>
              <a:xfrm>
                <a:off x="8545813" y="3608573"/>
                <a:ext cx="852277" cy="84618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𝜇</m:t>
                          </m:r>
                        </m:e>
                        <m:sub>
                          <m:r>
                            <a:rPr lang="en-GB" sz="2800" b="0" i="1" smtClean="0">
                              <a:latin typeface="Cambria Math" panose="02040503050406030204" pitchFamily="18" charset="0"/>
                            </a:rPr>
                            <m:t>𝑖</m:t>
                          </m:r>
                        </m:sub>
                      </m:sSub>
                    </m:oMath>
                  </m:oMathPara>
                </a14:m>
                <a:endParaRPr lang="en-GB" sz="2800" dirty="0"/>
              </a:p>
            </p:txBody>
          </p:sp>
        </mc:Choice>
        <mc:Fallback xmlns="">
          <p:sp>
            <p:nvSpPr>
              <p:cNvPr id="5" name="Oval 4"/>
              <p:cNvSpPr>
                <a:spLocks noRot="1" noChangeAspect="1" noMove="1" noResize="1" noEditPoints="1" noAdjustHandles="1" noChangeArrowheads="1" noChangeShapeType="1" noTextEdit="1"/>
              </p:cNvSpPr>
              <p:nvPr/>
            </p:nvSpPr>
            <p:spPr>
              <a:xfrm>
                <a:off x="8545813" y="3608573"/>
                <a:ext cx="852277" cy="846188"/>
              </a:xfrm>
              <a:prstGeom prst="ellipse">
                <a:avLst/>
              </a:prstGeom>
              <a:blipFill>
                <a:blip r:embed="rId4"/>
                <a:stretch>
                  <a:fillRect/>
                </a:stretch>
              </a:blipFill>
              <a:ln w="9525" cap="flat" cmpd="sng" algn="ctr">
                <a:solidFill>
                  <a:schemeClr val="dk1"/>
                </a:solidFill>
                <a:prstDash val="solid"/>
                <a:round/>
                <a:headEnd type="none" w="med" len="med"/>
                <a:tailEnd type="none" w="med" len="med"/>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Oval 5"/>
              <p:cNvSpPr/>
              <p:nvPr/>
            </p:nvSpPr>
            <p:spPr>
              <a:xfrm>
                <a:off x="9604707" y="3608573"/>
                <a:ext cx="852277" cy="84618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𝜎</m:t>
                      </m:r>
                    </m:oMath>
                  </m:oMathPara>
                </a14:m>
                <a:endParaRPr lang="en-GB" dirty="0"/>
              </a:p>
            </p:txBody>
          </p:sp>
        </mc:Choice>
        <mc:Fallback xmlns="">
          <p:sp>
            <p:nvSpPr>
              <p:cNvPr id="6" name="Oval 5"/>
              <p:cNvSpPr>
                <a:spLocks noRot="1" noChangeAspect="1" noMove="1" noResize="1" noEditPoints="1" noAdjustHandles="1" noChangeArrowheads="1" noChangeShapeType="1" noTextEdit="1"/>
              </p:cNvSpPr>
              <p:nvPr/>
            </p:nvSpPr>
            <p:spPr>
              <a:xfrm>
                <a:off x="9604707" y="3608573"/>
                <a:ext cx="852277" cy="846188"/>
              </a:xfrm>
              <a:prstGeom prst="ellipse">
                <a:avLst/>
              </a:prstGeom>
              <a:blipFill>
                <a:blip r:embed="rId5"/>
                <a:stretch>
                  <a:fillRect/>
                </a:stretch>
              </a:blipFill>
              <a:ln w="9525" cap="flat" cmpd="sng" algn="ctr">
                <a:solidFill>
                  <a:schemeClr val="dk1"/>
                </a:solidFill>
                <a:prstDash val="solid"/>
                <a:round/>
                <a:headEnd type="none" w="med" len="med"/>
                <a:tailEnd type="none" w="med" len="med"/>
              </a:ln>
            </p:spPr>
            <p:txBody>
              <a:bodyPr/>
              <a:lstStyle/>
              <a:p>
                <a:r>
                  <a:rPr lang="en-GB">
                    <a:noFill/>
                  </a:rPr>
                  <a:t> </a:t>
                </a:r>
              </a:p>
            </p:txBody>
          </p:sp>
        </mc:Fallback>
      </mc:AlternateContent>
      <p:cxnSp>
        <p:nvCxnSpPr>
          <p:cNvPr id="7" name="Straight Arrow Connector 6"/>
          <p:cNvCxnSpPr>
            <a:stCxn id="5" idx="0"/>
            <a:endCxn id="4" idx="2"/>
          </p:cNvCxnSpPr>
          <p:nvPr/>
        </p:nvCxnSpPr>
        <p:spPr>
          <a:xfrm flipV="1">
            <a:off x="8971952" y="2981391"/>
            <a:ext cx="536485" cy="627182"/>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p:cxnSp>
        <p:nvCxnSpPr>
          <p:cNvPr id="8" name="Straight Arrow Connector 7"/>
          <p:cNvCxnSpPr>
            <a:stCxn id="6" idx="0"/>
            <a:endCxn id="4" idx="2"/>
          </p:cNvCxnSpPr>
          <p:nvPr/>
        </p:nvCxnSpPr>
        <p:spPr>
          <a:xfrm flipH="1" flipV="1">
            <a:off x="9508437" y="2981391"/>
            <a:ext cx="522409" cy="627182"/>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 name="Oval 8"/>
              <p:cNvSpPr/>
              <p:nvPr/>
            </p:nvSpPr>
            <p:spPr>
              <a:xfrm>
                <a:off x="8042032" y="5118282"/>
                <a:ext cx="895999" cy="872210"/>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𝛼</m:t>
                      </m:r>
                    </m:oMath>
                  </m:oMathPara>
                </a14:m>
                <a:endParaRPr lang="en-GB" sz="2800" b="0" dirty="0"/>
              </a:p>
            </p:txBody>
          </p:sp>
        </mc:Choice>
        <mc:Fallback xmlns="">
          <p:sp>
            <p:nvSpPr>
              <p:cNvPr id="9" name="Oval 8"/>
              <p:cNvSpPr>
                <a:spLocks noRot="1" noChangeAspect="1" noMove="1" noResize="1" noEditPoints="1" noAdjustHandles="1" noChangeArrowheads="1" noChangeShapeType="1" noTextEdit="1"/>
              </p:cNvSpPr>
              <p:nvPr/>
            </p:nvSpPr>
            <p:spPr>
              <a:xfrm>
                <a:off x="8042032" y="5118282"/>
                <a:ext cx="895999" cy="872210"/>
              </a:xfrm>
              <a:prstGeom prst="ellipse">
                <a:avLst/>
              </a:prstGeom>
              <a:blipFill>
                <a:blip r:embed="rId6"/>
                <a:stretch>
                  <a:fillRect/>
                </a:stretch>
              </a:blipFill>
              <a:ln w="9525" cap="flat" cmpd="sng" algn="ctr">
                <a:solidFill>
                  <a:schemeClr val="dk1"/>
                </a:solidFill>
                <a:prstDash val="solid"/>
                <a:round/>
                <a:headEnd type="none" w="med" len="med"/>
                <a:tailEnd type="none" w="med" len="med"/>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Oval 9"/>
              <p:cNvSpPr/>
              <p:nvPr/>
            </p:nvSpPr>
            <p:spPr>
              <a:xfrm>
                <a:off x="9060061" y="5118282"/>
                <a:ext cx="916277" cy="872210"/>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𝛽</m:t>
                      </m:r>
                    </m:oMath>
                  </m:oMathPara>
                </a14:m>
                <a:endParaRPr lang="en-GB" b="0" dirty="0"/>
              </a:p>
            </p:txBody>
          </p:sp>
        </mc:Choice>
        <mc:Fallback xmlns="">
          <p:sp>
            <p:nvSpPr>
              <p:cNvPr id="10" name="Oval 9"/>
              <p:cNvSpPr>
                <a:spLocks noRot="1" noChangeAspect="1" noMove="1" noResize="1" noEditPoints="1" noAdjustHandles="1" noChangeArrowheads="1" noChangeShapeType="1" noTextEdit="1"/>
              </p:cNvSpPr>
              <p:nvPr/>
            </p:nvSpPr>
            <p:spPr>
              <a:xfrm>
                <a:off x="9060061" y="5118282"/>
                <a:ext cx="916277" cy="872210"/>
              </a:xfrm>
              <a:prstGeom prst="ellipse">
                <a:avLst/>
              </a:prstGeom>
              <a:blipFill>
                <a:blip r:embed="rId7"/>
                <a:stretch>
                  <a:fillRect/>
                </a:stretch>
              </a:blipFill>
              <a:ln w="9525" cap="flat" cmpd="sng" algn="ctr">
                <a:solidFill>
                  <a:schemeClr val="dk1"/>
                </a:solidFill>
                <a:prstDash val="solid"/>
                <a:round/>
                <a:headEnd type="none" w="med" len="med"/>
                <a:tailEnd type="none" w="med" len="med"/>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8018586" y="2165471"/>
                <a:ext cx="852038" cy="81592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𝑥</m:t>
                          </m:r>
                        </m:e>
                        <m:sub>
                          <m:r>
                            <a:rPr lang="en-GB" sz="2800" b="0" i="1" smtClean="0">
                              <a:latin typeface="Cambria Math" panose="02040503050406030204" pitchFamily="18" charset="0"/>
                            </a:rPr>
                            <m:t>𝑖</m:t>
                          </m:r>
                        </m:sub>
                      </m:sSub>
                    </m:oMath>
                  </m:oMathPara>
                </a14:m>
                <a:endParaRPr lang="en-GB" dirty="0"/>
              </a:p>
            </p:txBody>
          </p:sp>
        </mc:Choice>
        <mc:Fallback xmlns="">
          <p:sp>
            <p:nvSpPr>
              <p:cNvPr id="11" name="Rectangle 10"/>
              <p:cNvSpPr>
                <a:spLocks noRot="1" noChangeAspect="1" noMove="1" noResize="1" noEditPoints="1" noAdjustHandles="1" noChangeArrowheads="1" noChangeShapeType="1" noTextEdit="1"/>
              </p:cNvSpPr>
              <p:nvPr/>
            </p:nvSpPr>
            <p:spPr>
              <a:xfrm>
                <a:off x="8018586" y="2165471"/>
                <a:ext cx="852038" cy="815920"/>
              </a:xfrm>
              <a:prstGeom prst="rect">
                <a:avLst/>
              </a:prstGeom>
              <a:blipFill>
                <a:blip r:embed="rId8"/>
                <a:stretch>
                  <a:fillRect/>
                </a:stretch>
              </a:blipFill>
              <a:ln w="9525" cap="flat" cmpd="sng" algn="ctr">
                <a:solidFill>
                  <a:schemeClr val="dk1"/>
                </a:solidFill>
                <a:prstDash val="solid"/>
                <a:round/>
                <a:headEnd type="none" w="med" len="med"/>
                <a:tailEnd type="none" w="med" len="med"/>
              </a:ln>
            </p:spPr>
            <p:txBody>
              <a:bodyPr/>
              <a:lstStyle/>
              <a:p>
                <a:r>
                  <a:rPr lang="en-GB">
                    <a:noFill/>
                  </a:rPr>
                  <a:t> </a:t>
                </a:r>
              </a:p>
            </p:txBody>
          </p:sp>
        </mc:Fallback>
      </mc:AlternateContent>
      <p:cxnSp>
        <p:nvCxnSpPr>
          <p:cNvPr id="12" name="Straight Arrow Connector 11"/>
          <p:cNvCxnSpPr>
            <a:stCxn id="11" idx="2"/>
            <a:endCxn id="5" idx="0"/>
          </p:cNvCxnSpPr>
          <p:nvPr/>
        </p:nvCxnSpPr>
        <p:spPr>
          <a:xfrm>
            <a:off x="8444605" y="2981391"/>
            <a:ext cx="527347" cy="627182"/>
          </a:xfrm>
          <a:prstGeom prst="straightConnector1">
            <a:avLst/>
          </a:prstGeom>
          <a:ln w="25400">
            <a:prstDash val="sysDash"/>
            <a:tailEnd type="triangle" w="lg" len="lg"/>
          </a:ln>
        </p:spPr>
        <p:style>
          <a:lnRef idx="1">
            <a:schemeClr val="dk1"/>
          </a:lnRef>
          <a:fillRef idx="0">
            <a:schemeClr val="dk1"/>
          </a:fillRef>
          <a:effectRef idx="0">
            <a:schemeClr val="dk1"/>
          </a:effectRef>
          <a:fontRef idx="minor">
            <a:schemeClr val="tx1"/>
          </a:fontRef>
        </p:style>
      </p:cxnSp>
      <p:cxnSp>
        <p:nvCxnSpPr>
          <p:cNvPr id="13" name="Straight Arrow Connector 12"/>
          <p:cNvCxnSpPr>
            <a:stCxn id="9" idx="0"/>
            <a:endCxn id="5" idx="4"/>
          </p:cNvCxnSpPr>
          <p:nvPr/>
        </p:nvCxnSpPr>
        <p:spPr>
          <a:xfrm flipV="1">
            <a:off x="8490032" y="4454761"/>
            <a:ext cx="481920" cy="663521"/>
          </a:xfrm>
          <a:prstGeom prst="straightConnector1">
            <a:avLst/>
          </a:prstGeom>
          <a:ln w="25400">
            <a:prstDash val="sysDash"/>
            <a:tailEnd type="triangle" w="lg" len="lg"/>
          </a:ln>
        </p:spPr>
        <p:style>
          <a:lnRef idx="1">
            <a:schemeClr val="dk1"/>
          </a:lnRef>
          <a:fillRef idx="0">
            <a:schemeClr val="dk1"/>
          </a:fillRef>
          <a:effectRef idx="0">
            <a:schemeClr val="dk1"/>
          </a:effectRef>
          <a:fontRef idx="minor">
            <a:schemeClr val="tx1"/>
          </a:fontRef>
        </p:style>
      </p:cxnSp>
      <p:cxnSp>
        <p:nvCxnSpPr>
          <p:cNvPr id="14" name="Straight Arrow Connector 13"/>
          <p:cNvCxnSpPr>
            <a:stCxn id="10" idx="0"/>
            <a:endCxn id="5" idx="4"/>
          </p:cNvCxnSpPr>
          <p:nvPr/>
        </p:nvCxnSpPr>
        <p:spPr>
          <a:xfrm flipH="1" flipV="1">
            <a:off x="8971952" y="4454761"/>
            <a:ext cx="546248" cy="663521"/>
          </a:xfrm>
          <a:prstGeom prst="straightConnector1">
            <a:avLst/>
          </a:prstGeom>
          <a:ln w="25400">
            <a:prstDash val="sysDash"/>
            <a:tailEnd type="triangle"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4367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P spid="10" grpId="0" animBg="1"/>
      <p:bldP spid="1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724111"/>
          </a:xfrm>
        </p:spPr>
        <p:txBody>
          <a:bodyPr/>
          <a:lstStyle/>
          <a:p>
            <a:r>
              <a:rPr lang="en-GB" dirty="0"/>
              <a:t>Want to try to write a model from scratch together?</a:t>
            </a:r>
            <a:br>
              <a:rPr lang="en-GB" dirty="0"/>
            </a:br>
            <a:r>
              <a:rPr lang="en-GB" sz="3200" dirty="0"/>
              <a:t>If we have time…</a:t>
            </a:r>
            <a:endParaRPr lang="en-GB" dirty="0"/>
          </a:p>
        </p:txBody>
      </p:sp>
    </p:spTree>
    <p:extLst>
      <p:ext uri="{BB962C8B-B14F-4D97-AF65-F5344CB8AC3E}">
        <p14:creationId xmlns:p14="http://schemas.microsoft.com/office/powerpoint/2010/main" val="37914281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Recap</a:t>
            </a:r>
          </a:p>
        </p:txBody>
      </p:sp>
      <p:sp>
        <p:nvSpPr>
          <p:cNvPr id="3" name="Content Placeholder 2"/>
          <p:cNvSpPr>
            <a:spLocks noGrp="1"/>
          </p:cNvSpPr>
          <p:nvPr>
            <p:ph idx="1"/>
          </p:nvPr>
        </p:nvSpPr>
        <p:spPr/>
        <p:txBody>
          <a:bodyPr/>
          <a:lstStyle/>
          <a:p>
            <a:r>
              <a:rPr lang="en-GB" dirty="0"/>
              <a:t>Bayes theorem</a:t>
            </a:r>
          </a:p>
          <a:p>
            <a:r>
              <a:rPr lang="en-GB" dirty="0"/>
              <a:t>Likelihood</a:t>
            </a:r>
          </a:p>
          <a:p>
            <a:r>
              <a:rPr lang="en-GB" dirty="0"/>
              <a:t>Probability distributions</a:t>
            </a:r>
          </a:p>
          <a:p>
            <a:r>
              <a:rPr lang="en-GB" dirty="0"/>
              <a:t>Priors</a:t>
            </a:r>
          </a:p>
          <a:p>
            <a:r>
              <a:rPr lang="en-GB" dirty="0"/>
              <a:t>MCMC (and Posteriors)</a:t>
            </a:r>
          </a:p>
          <a:p>
            <a:r>
              <a:rPr lang="en-GB" dirty="0"/>
              <a:t>Components of a Bayesian model</a:t>
            </a:r>
          </a:p>
          <a:p>
            <a:r>
              <a:rPr lang="en-GB" dirty="0"/>
              <a:t>Directed Acyclic Graphs (DAGs)</a:t>
            </a:r>
          </a:p>
        </p:txBody>
      </p:sp>
    </p:spTree>
    <p:extLst>
      <p:ext uri="{BB962C8B-B14F-4D97-AF65-F5344CB8AC3E}">
        <p14:creationId xmlns:p14="http://schemas.microsoft.com/office/powerpoint/2010/main" val="1569901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quick word on notation…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06793" y="1825625"/>
                <a:ext cx="4315047" cy="4351338"/>
              </a:xfrm>
            </p:spPr>
            <p:txBody>
              <a:bodyPr>
                <a:normAutofit/>
              </a:bodyPr>
              <a:lstStyle/>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r>
                        <a:rPr lang="en-GB" b="0" i="1" smtClean="0">
                          <a:latin typeface="Cambria Math" panose="02040503050406030204" pitchFamily="18" charset="0"/>
                        </a:rPr>
                        <m:t>=</m:t>
                      </m:r>
                      <m:r>
                        <a:rPr lang="en-GB" b="0" i="1" smtClean="0">
                          <a:latin typeface="Cambria Math" panose="02040503050406030204" pitchFamily="18" charset="0"/>
                        </a:rPr>
                        <m:t>𝛼</m:t>
                      </m:r>
                      <m:r>
                        <a:rPr lang="en-GB" b="0" i="1" smtClean="0">
                          <a:latin typeface="Cambria Math" panose="02040503050406030204" pitchFamily="18" charset="0"/>
                        </a:rPr>
                        <m:t>+</m:t>
                      </m:r>
                      <m:r>
                        <a:rPr lang="en-GB" b="0" i="1" smtClean="0">
                          <a:latin typeface="Cambria Math" panose="02040503050406030204" pitchFamily="18" charset="0"/>
                        </a:rPr>
                        <m:t>𝛽</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𝜖</m:t>
                          </m:r>
                        </m:e>
                        <m:sub>
                          <m:r>
                            <a:rPr lang="en-GB" b="0" i="1" smtClean="0">
                              <a:latin typeface="Cambria Math" panose="02040503050406030204" pitchFamily="18" charset="0"/>
                            </a:rPr>
                            <m:t>𝑖</m:t>
                          </m:r>
                        </m:sub>
                      </m:sSub>
                    </m:oMath>
                  </m:oMathPara>
                </a14:m>
                <a:endParaRPr lang="en-GB" b="0" i="1" dirty="0">
                  <a:latin typeface="Cambria Math" panose="02040503050406030204" pitchFamily="18" charset="0"/>
                </a:endParaRPr>
              </a:p>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𝜖</m:t>
                          </m:r>
                        </m:e>
                        <m:sub>
                          <m:r>
                            <a:rPr lang="en-GB" b="0" i="1" smtClean="0">
                              <a:latin typeface="Cambria Math" panose="02040503050406030204" pitchFamily="18" charset="0"/>
                            </a:rPr>
                            <m:t>𝑖</m:t>
                          </m:r>
                        </m:sub>
                      </m:sSub>
                      <m:r>
                        <a:rPr lang="en-GB" b="0" i="1" smtClean="0">
                          <a:latin typeface="Cambria Math" panose="02040503050406030204" pitchFamily="18" charset="0"/>
                        </a:rPr>
                        <m:t> ~ </m:t>
                      </m:r>
                      <m:r>
                        <a:rPr lang="en-GB" b="0" i="1" smtClean="0">
                          <a:latin typeface="Cambria Math" panose="02040503050406030204" pitchFamily="18" charset="0"/>
                        </a:rPr>
                        <m:t>𝑁𝑜𝑟𝑚𝑎𝑙</m:t>
                      </m:r>
                      <m:d>
                        <m:dPr>
                          <m:ctrlPr>
                            <a:rPr lang="en-GB" b="0" i="1" smtClean="0">
                              <a:latin typeface="Cambria Math" panose="02040503050406030204" pitchFamily="18" charset="0"/>
                            </a:rPr>
                          </m:ctrlPr>
                        </m:dPr>
                        <m:e>
                          <m:r>
                            <a:rPr lang="en-GB" b="0" i="1" smtClean="0">
                              <a:latin typeface="Cambria Math" panose="02040503050406030204" pitchFamily="18" charset="0"/>
                            </a:rPr>
                            <m:t>0, </m:t>
                          </m:r>
                          <m:r>
                            <a:rPr lang="en-GB" b="0" i="1" smtClean="0">
                              <a:latin typeface="Cambria Math" panose="02040503050406030204" pitchFamily="18" charset="0"/>
                            </a:rPr>
                            <m:t>𝜎</m:t>
                          </m:r>
                        </m:e>
                      </m:d>
                    </m:oMath>
                  </m:oMathPara>
                </a14:m>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06793" y="1825625"/>
                <a:ext cx="4315047" cy="4351338"/>
              </a:xfr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Content Placeholder 2"/>
              <p:cNvSpPr txBox="1">
                <a:spLocks/>
              </p:cNvSpPr>
              <p:nvPr/>
            </p:nvSpPr>
            <p:spPr>
              <a:xfrm>
                <a:off x="6344096" y="1825625"/>
                <a:ext cx="436289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i="1" dirty="0">
                  <a:latin typeface="Cambria Math" panose="02040503050406030204" pitchFamily="18" charset="0"/>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i="1" smtClean="0">
                              <a:latin typeface="Cambria Math" panose="02040503050406030204" pitchFamily="18" charset="0"/>
                            </a:rPr>
                            <m:t>𝑦</m:t>
                          </m:r>
                        </m:e>
                        <m:sub>
                          <m:r>
                            <a:rPr lang="en-GB" i="1" smtClean="0">
                              <a:latin typeface="Cambria Math" panose="02040503050406030204" pitchFamily="18" charset="0"/>
                            </a:rPr>
                            <m:t>𝑖</m:t>
                          </m:r>
                        </m:sub>
                      </m:sSub>
                      <m:r>
                        <a:rPr lang="en-GB" b="0" i="1" smtClean="0">
                          <a:latin typeface="Cambria Math" panose="02040503050406030204" pitchFamily="18" charset="0"/>
                        </a:rPr>
                        <m:t> </m:t>
                      </m:r>
                      <m:r>
                        <a:rPr lang="en-GB" i="1" smtClean="0">
                          <a:latin typeface="Cambria Math" panose="02040503050406030204" pitchFamily="18" charset="0"/>
                        </a:rPr>
                        <m:t>~</m:t>
                      </m:r>
                      <m:r>
                        <a:rPr lang="en-GB" b="0" i="1" smtClean="0">
                          <a:latin typeface="Cambria Math" panose="02040503050406030204" pitchFamily="18" charset="0"/>
                        </a:rPr>
                        <m:t> </m:t>
                      </m:r>
                      <m:r>
                        <a:rPr lang="en-GB" i="1" smtClean="0">
                          <a:latin typeface="Cambria Math" panose="02040503050406030204" pitchFamily="18" charset="0"/>
                        </a:rPr>
                        <m:t>𝑁𝑜𝑟𝑚𝑎𝑙</m:t>
                      </m:r>
                      <m:d>
                        <m:dPr>
                          <m:ctrlPr>
                            <a:rPr lang="en-GB" i="1" smtClean="0">
                              <a:latin typeface="Cambria Math" panose="02040503050406030204" pitchFamily="18" charset="0"/>
                            </a:rPr>
                          </m:ctrlPr>
                        </m:dPr>
                        <m:e>
                          <m:sSub>
                            <m:sSubPr>
                              <m:ctrlPr>
                                <a:rPr lang="en-GB" i="1" smtClean="0">
                                  <a:latin typeface="Cambria Math" panose="02040503050406030204" pitchFamily="18" charset="0"/>
                                </a:rPr>
                              </m:ctrlPr>
                            </m:sSubPr>
                            <m:e>
                              <m:r>
                                <a:rPr lang="en-GB" i="1" smtClean="0">
                                  <a:latin typeface="Cambria Math" panose="02040503050406030204" pitchFamily="18" charset="0"/>
                                </a:rPr>
                                <m:t>𝜇</m:t>
                              </m:r>
                            </m:e>
                            <m:sub>
                              <m:r>
                                <a:rPr lang="en-GB" i="1" smtClean="0">
                                  <a:latin typeface="Cambria Math" panose="02040503050406030204" pitchFamily="18" charset="0"/>
                                </a:rPr>
                                <m:t>𝑖</m:t>
                              </m:r>
                            </m:sub>
                          </m:sSub>
                          <m:r>
                            <a:rPr lang="en-GB" i="1" smtClean="0">
                              <a:latin typeface="Cambria Math" panose="02040503050406030204" pitchFamily="18" charset="0"/>
                            </a:rPr>
                            <m:t>,</m:t>
                          </m:r>
                          <m:r>
                            <a:rPr lang="en-GB" i="1" smtClean="0">
                              <a:latin typeface="Cambria Math" panose="02040503050406030204" pitchFamily="18" charset="0"/>
                            </a:rPr>
                            <m:t>𝜎</m:t>
                          </m:r>
                        </m:e>
                      </m:d>
                    </m:oMath>
                  </m:oMathPara>
                </a14:m>
                <a:endParaRPr lang="en-GB" i="1" dirty="0">
                  <a:latin typeface="Cambria Math" panose="02040503050406030204" pitchFamily="18" charset="0"/>
                </a:endParaRPr>
              </a:p>
              <a:p>
                <a:pPr marL="0" indent="0">
                  <a:buFont typeface="Arial" panose="020B0604020202020204" pitchFamily="34" charset="0"/>
                  <a:buNone/>
                </a:pPr>
                <a:endParaRPr lang="en-GB" i="1" dirty="0">
                  <a:latin typeface="Cambria Math" panose="02040503050406030204" pitchFamily="18" charset="0"/>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i="1" smtClean="0">
                              <a:latin typeface="Cambria Math" panose="02040503050406030204" pitchFamily="18" charset="0"/>
                            </a:rPr>
                            <m:t>𝜇</m:t>
                          </m:r>
                        </m:e>
                        <m:sub>
                          <m:r>
                            <a:rPr lang="en-GB" i="1" smtClean="0">
                              <a:latin typeface="Cambria Math" panose="02040503050406030204" pitchFamily="18" charset="0"/>
                            </a:rPr>
                            <m:t>𝑖</m:t>
                          </m:r>
                        </m:sub>
                      </m:sSub>
                      <m:r>
                        <a:rPr lang="en-GB" i="1" smtClean="0">
                          <a:latin typeface="Cambria Math" panose="02040503050406030204" pitchFamily="18" charset="0"/>
                        </a:rPr>
                        <m:t>=</m:t>
                      </m:r>
                      <m:r>
                        <a:rPr lang="en-GB" i="1" smtClean="0">
                          <a:latin typeface="Cambria Math" panose="02040503050406030204" pitchFamily="18" charset="0"/>
                        </a:rPr>
                        <m:t>𝛼</m:t>
                      </m:r>
                      <m:r>
                        <a:rPr lang="en-GB" i="1" smtClean="0">
                          <a:latin typeface="Cambria Math" panose="02040503050406030204" pitchFamily="18" charset="0"/>
                        </a:rPr>
                        <m:t>+</m:t>
                      </m:r>
                      <m:r>
                        <a:rPr lang="en-GB" i="1" smtClean="0">
                          <a:latin typeface="Cambria Math" panose="02040503050406030204" pitchFamily="18" charset="0"/>
                        </a:rPr>
                        <m:t>𝛽</m:t>
                      </m:r>
                      <m:sSub>
                        <m:sSubPr>
                          <m:ctrlPr>
                            <a:rPr lang="en-GB" i="1" smtClean="0">
                              <a:latin typeface="Cambria Math" panose="02040503050406030204" pitchFamily="18" charset="0"/>
                            </a:rPr>
                          </m:ctrlPr>
                        </m:sSubPr>
                        <m:e>
                          <m:r>
                            <a:rPr lang="en-GB" i="1" smtClean="0">
                              <a:latin typeface="Cambria Math" panose="02040503050406030204" pitchFamily="18" charset="0"/>
                            </a:rPr>
                            <m:t>𝑥</m:t>
                          </m:r>
                        </m:e>
                        <m:sub>
                          <m:r>
                            <a:rPr lang="en-GB" i="1" smtClean="0">
                              <a:latin typeface="Cambria Math" panose="02040503050406030204" pitchFamily="18" charset="0"/>
                            </a:rPr>
                            <m:t>𝑖</m:t>
                          </m:r>
                        </m:sub>
                      </m:sSub>
                    </m:oMath>
                  </m:oMathPara>
                </a14:m>
                <a:endParaRPr lang="en-GB" dirty="0"/>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6344096" y="1825625"/>
                <a:ext cx="4362892" cy="4351338"/>
              </a:xfrm>
              <a:prstGeom prst="rect">
                <a:avLst/>
              </a:prstGeom>
              <a:blipFill>
                <a:blip r:embed="rId3"/>
                <a:stretch>
                  <a:fillRect/>
                </a:stretch>
              </a:blipFill>
            </p:spPr>
            <p:txBody>
              <a:bodyPr/>
              <a:lstStyle/>
              <a:p>
                <a:r>
                  <a:rPr lang="en-GB">
                    <a:noFill/>
                  </a:rPr>
                  <a:t> </a:t>
                </a:r>
              </a:p>
            </p:txBody>
          </p:sp>
        </mc:Fallback>
      </mc:AlternateContent>
      <p:sp>
        <p:nvSpPr>
          <p:cNvPr id="4" name="Rectangle 3"/>
          <p:cNvSpPr/>
          <p:nvPr/>
        </p:nvSpPr>
        <p:spPr>
          <a:xfrm>
            <a:off x="6748130" y="2013098"/>
            <a:ext cx="3579628" cy="1828800"/>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GB"/>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5214" y="4001294"/>
            <a:ext cx="2935509" cy="2508781"/>
          </a:xfrm>
          <a:prstGeom prst="rect">
            <a:avLst/>
          </a:prstGeom>
        </p:spPr>
      </p:pic>
    </p:spTree>
    <p:extLst>
      <p:ext uri="{BB962C8B-B14F-4D97-AF65-F5344CB8AC3E}">
        <p14:creationId xmlns:p14="http://schemas.microsoft.com/office/powerpoint/2010/main" val="4010900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4"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Lab Activities</a:t>
            </a:r>
          </a:p>
        </p:txBody>
      </p:sp>
      <p:sp>
        <p:nvSpPr>
          <p:cNvPr id="3" name="Content Placeholder 2"/>
          <p:cNvSpPr>
            <a:spLocks noGrp="1"/>
          </p:cNvSpPr>
          <p:nvPr>
            <p:ph idx="1"/>
          </p:nvPr>
        </p:nvSpPr>
        <p:spPr/>
        <p:txBody>
          <a:bodyPr/>
          <a:lstStyle/>
          <a:p>
            <a:pPr marL="514350" indent="-514350">
              <a:buFont typeface="+mj-lt"/>
              <a:buAutoNum type="arabicPeriod"/>
            </a:pPr>
            <a:r>
              <a:rPr lang="en-GB" dirty="0"/>
              <a:t>Run your first Bayesian model:  Mean and variance</a:t>
            </a:r>
          </a:p>
          <a:p>
            <a:pPr marL="514350" indent="-514350">
              <a:buFont typeface="+mj-lt"/>
              <a:buAutoNum type="arabicPeriod"/>
            </a:pPr>
            <a:r>
              <a:rPr lang="en-GB" dirty="0"/>
              <a:t>Explore likelihoods, priors, and posteriors</a:t>
            </a:r>
          </a:p>
          <a:p>
            <a:pPr marL="514350" indent="-514350">
              <a:buFont typeface="+mj-lt"/>
              <a:buAutoNum type="arabicPeriod"/>
            </a:pPr>
            <a:r>
              <a:rPr lang="en-GB" dirty="0"/>
              <a:t>Gaussian linear regression</a:t>
            </a:r>
          </a:p>
          <a:p>
            <a:pPr marL="514350" indent="-514350">
              <a:buFont typeface="+mj-lt"/>
              <a:buAutoNum type="arabicPeriod"/>
            </a:pPr>
            <a:endParaRPr lang="en-GB" dirty="0"/>
          </a:p>
          <a:p>
            <a:endParaRPr lang="en-GB" dirty="0"/>
          </a:p>
        </p:txBody>
      </p:sp>
    </p:spTree>
    <p:extLst>
      <p:ext uri="{BB962C8B-B14F-4D97-AF65-F5344CB8AC3E}">
        <p14:creationId xmlns:p14="http://schemas.microsoft.com/office/powerpoint/2010/main" val="8939497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3573</TotalTime>
  <Words>2576</Words>
  <Application>Microsoft Office PowerPoint</Application>
  <PresentationFormat>Widescreen</PresentationFormat>
  <Paragraphs>486</Paragraphs>
  <Slides>90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90</vt:i4>
      </vt:variant>
    </vt:vector>
  </HeadingPairs>
  <TitlesOfParts>
    <vt:vector size="97" baseType="lpstr">
      <vt:lpstr>Arial</vt:lpstr>
      <vt:lpstr>Calibri</vt:lpstr>
      <vt:lpstr>Calibri Light</vt:lpstr>
      <vt:lpstr>Cambria Math</vt:lpstr>
      <vt:lpstr>Times New Roman</vt:lpstr>
      <vt:lpstr>Wingdings</vt:lpstr>
      <vt:lpstr>Office Theme</vt:lpstr>
      <vt:lpstr>Introduction to Bayesian Statistics for Demographic Science</vt:lpstr>
      <vt:lpstr>Outline of the week</vt:lpstr>
      <vt:lpstr>Learning outcomes</vt:lpstr>
      <vt:lpstr>Reverend Thomas Bayes c.1701-1761</vt:lpstr>
      <vt:lpstr>Bayes’ theorem</vt:lpstr>
      <vt:lpstr>Bayesian vs frequentist modes of inference</vt:lpstr>
      <vt:lpstr>What is a “deterministic” model?</vt:lpstr>
      <vt:lpstr>What is a “stochastic” model?</vt:lpstr>
      <vt:lpstr>A quick word on notation…</vt:lpstr>
      <vt:lpstr>Bayes’ theorem</vt:lpstr>
      <vt:lpstr>Likelihood</vt:lpstr>
      <vt:lpstr>What is a likelihood, exactly? </vt:lpstr>
      <vt:lpstr>What is a likelihood, exactly? </vt:lpstr>
      <vt:lpstr>What is a likelihood, exactly? </vt:lpstr>
      <vt:lpstr>How do we calculate the likelihood for a full data set (rather than one data point)?</vt:lpstr>
      <vt:lpstr>Maximum likelihood estimation</vt:lpstr>
      <vt:lpstr>Bayes’ theorem Do we just plug in the maximum likelihood (i.e. a single number)?</vt:lpstr>
      <vt:lpstr>Bayes’ theorem Every term in Bayes theorem is a probability distribution.</vt:lpstr>
      <vt:lpstr>What does this likelihood tell us about our data and our hypothesis?</vt:lpstr>
      <vt:lpstr>Probability distributions</vt:lpstr>
      <vt:lpstr>Next up….  Probability distributions</vt:lpstr>
      <vt:lpstr>PowerPoint Presentation</vt:lpstr>
      <vt:lpstr>A quick tour of common probability distributions…</vt:lpstr>
      <vt:lpstr>Normal distribution</vt:lpstr>
      <vt:lpstr>Uniform distribution</vt:lpstr>
      <vt:lpstr>LogNormal distribution</vt:lpstr>
      <vt:lpstr>Gamma distribution</vt:lpstr>
      <vt:lpstr>Beta distribution</vt:lpstr>
      <vt:lpstr>Cauchy distribution</vt:lpstr>
      <vt:lpstr>Poisson distribution</vt:lpstr>
      <vt:lpstr>Binomial distribution</vt:lpstr>
      <vt:lpstr>Bernoulli distribution</vt:lpstr>
      <vt:lpstr>Multinomial distribution</vt:lpstr>
      <vt:lpstr>Method of moments</vt:lpstr>
      <vt:lpstr>There are many more… (see “Distributions Cheat Sheet” in the readings)   </vt:lpstr>
      <vt:lpstr>PowerPoint Presentation</vt:lpstr>
      <vt:lpstr>Priors</vt:lpstr>
      <vt:lpstr>Bayes’ theorem</vt:lpstr>
      <vt:lpstr>A prior probability …</vt:lpstr>
      <vt:lpstr>Probability distributions</vt:lpstr>
      <vt:lpstr>Let’s design some priors together for this model…</vt:lpstr>
      <vt:lpstr>Let’s design some priors together for this model…</vt:lpstr>
      <vt:lpstr>Bayes’ theorem</vt:lpstr>
      <vt:lpstr>Bayes’ theorem</vt:lpstr>
      <vt:lpstr>Conjugate priors</vt:lpstr>
      <vt:lpstr>Conjugate priors</vt:lpstr>
      <vt:lpstr>Conjugate priors</vt:lpstr>
      <vt:lpstr>Conjugate priors</vt:lpstr>
      <vt:lpstr>Conjugate priors</vt:lpstr>
      <vt:lpstr>Conjugate priors</vt:lpstr>
      <vt:lpstr>Next up….  Posterior distribution &amp;  Markov Chain Monte Carlo (MCMC)</vt:lpstr>
      <vt:lpstr>PowerPoint Presentation</vt:lpstr>
      <vt:lpstr>Bayes’ theorem</vt:lpstr>
      <vt:lpstr>Bayes’ theorem</vt:lpstr>
      <vt:lpstr>Markov chain Monte Carlo (MCMC)</vt:lpstr>
      <vt:lpstr>Markov chain Monte Carlo (MCMC) Metropolis-Hastings Algorithm</vt:lpstr>
      <vt:lpstr>What is our goal with MCMC?</vt:lpstr>
      <vt:lpstr>How MCMC works</vt:lpstr>
      <vt:lpstr>How MCMC works</vt:lpstr>
      <vt:lpstr>PowerPoint Presentation</vt:lpstr>
      <vt:lpstr>PowerPoint Presentation</vt:lpstr>
      <vt:lpstr>PowerPoint Presentation</vt:lpstr>
      <vt:lpstr>PowerPoint Presentation</vt:lpstr>
      <vt:lpstr>PowerPoint Presentation</vt:lpstr>
      <vt:lpstr>Are you ready to do this on your own?</vt:lpstr>
      <vt:lpstr>Stan does everything we just talked about for you… </vt:lpstr>
      <vt:lpstr>The basics</vt:lpstr>
      <vt:lpstr>A quick look…</vt:lpstr>
      <vt:lpstr>A quick look…</vt:lpstr>
      <vt:lpstr>A quick look…</vt:lpstr>
      <vt:lpstr>A quick look…</vt:lpstr>
      <vt:lpstr>Convergence problems Burn-in/warmup too short</vt:lpstr>
      <vt:lpstr>Convergence problems Not enough samples (although getting close)</vt:lpstr>
      <vt:lpstr>Convergence problems Autocorrelation</vt:lpstr>
      <vt:lpstr>Convergence problems Non-identifiability</vt:lpstr>
      <vt:lpstr>Quantitative diagnostics</vt:lpstr>
      <vt:lpstr>Software Program Bayesian models and run MCMC samplers</vt:lpstr>
      <vt:lpstr>Next up….  Designing your own model</vt:lpstr>
      <vt:lpstr>PowerPoint Presentation</vt:lpstr>
      <vt:lpstr>Model design as a learning process</vt:lpstr>
      <vt:lpstr>Components of a model</vt:lpstr>
      <vt:lpstr>Process models Deterministic functions</vt:lpstr>
      <vt:lpstr>Process models Deterministic functions</vt:lpstr>
      <vt:lpstr>Directed Acyclic Graphs (DAGs)</vt:lpstr>
      <vt:lpstr>Directed Acyclic Graphs (DAGs)</vt:lpstr>
      <vt:lpstr>Directed Acyclic Graphs (DAGs) No loops (cycles) allowed</vt:lpstr>
      <vt:lpstr>Directed Acyclic Graphs (DAGs)</vt:lpstr>
      <vt:lpstr>Want to try to write a model from scratch together? If we have time…</vt:lpstr>
      <vt:lpstr>Recap</vt:lpstr>
      <vt:lpstr>Lab Activities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Bayesian Inference</dc:title>
  <dc:creator>Douglas Leasure</dc:creator>
  <cp:lastModifiedBy>Douglas Leasure</cp:lastModifiedBy>
  <cp:revision>117</cp:revision>
  <dcterms:created xsi:type="dcterms:W3CDTF">2024-09-02T10:34:59Z</dcterms:created>
  <dcterms:modified xsi:type="dcterms:W3CDTF">2025-03-04T13:07:52Z</dcterms:modified>
</cp:coreProperties>
</file>